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4"/>
  </p:notesMasterIdLst>
  <p:handoutMasterIdLst>
    <p:handoutMasterId r:id="rId65"/>
  </p:handoutMasterIdLst>
  <p:sldIdLst>
    <p:sldId id="293" r:id="rId5"/>
    <p:sldId id="294" r:id="rId6"/>
    <p:sldId id="337" r:id="rId7"/>
    <p:sldId id="368" r:id="rId8"/>
    <p:sldId id="369" r:id="rId9"/>
    <p:sldId id="370" r:id="rId10"/>
    <p:sldId id="371" r:id="rId11"/>
    <p:sldId id="396" r:id="rId12"/>
    <p:sldId id="397" r:id="rId13"/>
    <p:sldId id="349" r:id="rId14"/>
    <p:sldId id="372" r:id="rId15"/>
    <p:sldId id="299" r:id="rId16"/>
    <p:sldId id="340" r:id="rId17"/>
    <p:sldId id="355" r:id="rId18"/>
    <p:sldId id="357" r:id="rId19"/>
    <p:sldId id="356" r:id="rId20"/>
    <p:sldId id="358" r:id="rId21"/>
    <p:sldId id="342" r:id="rId22"/>
    <p:sldId id="359" r:id="rId23"/>
    <p:sldId id="350" r:id="rId24"/>
    <p:sldId id="352" r:id="rId25"/>
    <p:sldId id="362" r:id="rId26"/>
    <p:sldId id="361" r:id="rId27"/>
    <p:sldId id="363" r:id="rId28"/>
    <p:sldId id="364" r:id="rId29"/>
    <p:sldId id="295" r:id="rId30"/>
    <p:sldId id="365" r:id="rId31"/>
    <p:sldId id="366" r:id="rId32"/>
    <p:sldId id="343" r:id="rId33"/>
    <p:sldId id="374" r:id="rId34"/>
    <p:sldId id="375" r:id="rId35"/>
    <p:sldId id="376" r:id="rId36"/>
    <p:sldId id="373" r:id="rId37"/>
    <p:sldId id="353" r:id="rId38"/>
    <p:sldId id="296" r:id="rId39"/>
    <p:sldId id="378" r:id="rId40"/>
    <p:sldId id="344" r:id="rId41"/>
    <p:sldId id="379" r:id="rId42"/>
    <p:sldId id="380" r:id="rId43"/>
    <p:sldId id="367" r:id="rId44"/>
    <p:sldId id="377" r:id="rId45"/>
    <p:sldId id="297" r:id="rId46"/>
    <p:sldId id="381" r:id="rId47"/>
    <p:sldId id="382" r:id="rId48"/>
    <p:sldId id="383" r:id="rId49"/>
    <p:sldId id="385" r:id="rId50"/>
    <p:sldId id="386" r:id="rId51"/>
    <p:sldId id="387" r:id="rId52"/>
    <p:sldId id="388" r:id="rId53"/>
    <p:sldId id="389" r:id="rId54"/>
    <p:sldId id="346" r:id="rId55"/>
    <p:sldId id="390" r:id="rId56"/>
    <p:sldId id="391" r:id="rId57"/>
    <p:sldId id="392" r:id="rId58"/>
    <p:sldId id="394" r:id="rId59"/>
    <p:sldId id="395" r:id="rId60"/>
    <p:sldId id="338" r:id="rId61"/>
    <p:sldId id="339" r:id="rId62"/>
    <p:sldId id="398" r:id="rId6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990130-5D8B-4D6A-BDAF-42BACE0D461F}">
          <p14:sldIdLst>
            <p14:sldId id="293"/>
            <p14:sldId id="294"/>
            <p14:sldId id="337"/>
            <p14:sldId id="368"/>
            <p14:sldId id="369"/>
            <p14:sldId id="370"/>
            <p14:sldId id="371"/>
            <p14:sldId id="396"/>
            <p14:sldId id="397"/>
            <p14:sldId id="349"/>
            <p14:sldId id="372"/>
            <p14:sldId id="299"/>
            <p14:sldId id="340"/>
            <p14:sldId id="355"/>
            <p14:sldId id="357"/>
            <p14:sldId id="356"/>
            <p14:sldId id="358"/>
            <p14:sldId id="342"/>
            <p14:sldId id="359"/>
            <p14:sldId id="350"/>
            <p14:sldId id="352"/>
            <p14:sldId id="362"/>
            <p14:sldId id="361"/>
            <p14:sldId id="363"/>
            <p14:sldId id="364"/>
            <p14:sldId id="295"/>
            <p14:sldId id="365"/>
            <p14:sldId id="366"/>
            <p14:sldId id="343"/>
            <p14:sldId id="374"/>
            <p14:sldId id="375"/>
            <p14:sldId id="376"/>
            <p14:sldId id="373"/>
            <p14:sldId id="353"/>
            <p14:sldId id="296"/>
            <p14:sldId id="378"/>
            <p14:sldId id="344"/>
            <p14:sldId id="379"/>
            <p14:sldId id="380"/>
            <p14:sldId id="367"/>
            <p14:sldId id="377"/>
            <p14:sldId id="297"/>
            <p14:sldId id="381"/>
            <p14:sldId id="382"/>
            <p14:sldId id="383"/>
            <p14:sldId id="385"/>
            <p14:sldId id="386"/>
            <p14:sldId id="387"/>
            <p14:sldId id="388"/>
            <p14:sldId id="389"/>
            <p14:sldId id="346"/>
            <p14:sldId id="390"/>
            <p14:sldId id="391"/>
            <p14:sldId id="392"/>
            <p14:sldId id="394"/>
            <p14:sldId id="395"/>
            <p14:sldId id="338"/>
            <p14:sldId id="339"/>
            <p14:sldId id="3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3350"/>
    <a:srgbClr val="0C4360"/>
    <a:srgbClr val="1B6872"/>
    <a:srgbClr val="63B7C6"/>
    <a:srgbClr val="002136"/>
    <a:srgbClr val="0C75AC"/>
    <a:srgbClr val="0024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28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2FF6B6-4F8A-40F7-B5F4-FC3996824D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10A999-F365-48DF-976A-0517FE04544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A5457B-CDAE-4DEB-AEC8-C82DE2312E37}" type="datetimeFigureOut">
              <a:rPr lang="en-US" smtClean="0"/>
              <a:t>4/14/2026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735C90-ADBF-4B9E-BE88-E1C8F83EB4D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506A01-6D0A-45EF-A584-05A3361D66F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31430A-4AA4-45C8-AC23-CD6B61C41A4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00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B78EA-28CE-41D8-9043-90E391E5F567}" type="datetimeFigureOut">
              <a:rPr lang="en-US" noProof="0" smtClean="0"/>
              <a:t>4/14/2026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34D747-9380-41EE-9946-EC9EC0CA5D1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27727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75348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438674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18372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317888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8106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24322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483877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892274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336680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1948622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19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951750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0887908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38 slides to 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705593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78323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496383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0581008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86813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4876146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151190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071412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29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030508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30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284302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7721054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6244279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3245370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33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365307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5642931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23 slides to 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934867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6148415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37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08271318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16 slides to 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42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12987727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7 slides to 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51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6447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4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20782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5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190864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6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628241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7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149520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8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634986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34D747-9380-41EE-9946-EC9EC0CA5D1E}" type="slidenum">
              <a:rPr lang="en-US" noProof="0" smtClean="0"/>
              <a:t>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622189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CA15AFD-4983-47DD-9ED0-D3B27E5A096F}"/>
              </a:ext>
            </a:extLst>
          </p:cNvPr>
          <p:cNvGrpSpPr/>
          <p:nvPr userDrawn="1"/>
        </p:nvGrpSpPr>
        <p:grpSpPr>
          <a:xfrm>
            <a:off x="-1604709" y="-3756"/>
            <a:ext cx="13796710" cy="6861756"/>
            <a:chOff x="-1604709" y="-3756"/>
            <a:chExt cx="13796710" cy="686175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2222D5E2-E9B4-4180-98B8-4E514C9ADB28}"/>
                </a:ext>
              </a:extLst>
            </p:cNvPr>
            <p:cNvGrpSpPr/>
            <p:nvPr/>
          </p:nvGrpSpPr>
          <p:grpSpPr>
            <a:xfrm>
              <a:off x="-16298" y="0"/>
              <a:ext cx="12208299" cy="6858000"/>
              <a:chOff x="-16298" y="0"/>
              <a:chExt cx="12208299" cy="6858000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41E10E1E-5268-4F03-BA64-07E19DE26739}"/>
                  </a:ext>
                </a:extLst>
              </p:cNvPr>
              <p:cNvSpPr/>
              <p:nvPr/>
            </p:nvSpPr>
            <p:spPr>
              <a:xfrm flipH="1">
                <a:off x="-16297" y="0"/>
                <a:ext cx="12208298" cy="6858000"/>
              </a:xfrm>
              <a:custGeom>
                <a:avLst/>
                <a:gdLst>
                  <a:gd name="connsiteX0" fmla="*/ 8574289 w 12208298"/>
                  <a:gd name="connsiteY0" fmla="*/ 0 h 6858000"/>
                  <a:gd name="connsiteX1" fmla="*/ 0 w 12208298"/>
                  <a:gd name="connsiteY1" fmla="*/ 0 h 6858000"/>
                  <a:gd name="connsiteX2" fmla="*/ 0 w 12208298"/>
                  <a:gd name="connsiteY2" fmla="*/ 6858000 h 6858000"/>
                  <a:gd name="connsiteX3" fmla="*/ 532109 w 12208298"/>
                  <a:gd name="connsiteY3" fmla="*/ 6858000 h 6858000"/>
                  <a:gd name="connsiteX4" fmla="*/ 11495317 w 12208298"/>
                  <a:gd name="connsiteY4" fmla="*/ 6858000 h 6858000"/>
                  <a:gd name="connsiteX5" fmla="*/ 12208298 w 12208298"/>
                  <a:gd name="connsiteY5" fmla="*/ 6858000 h 6858000"/>
                  <a:gd name="connsiteX6" fmla="*/ 12208298 w 12208298"/>
                  <a:gd name="connsiteY6" fmla="*/ 3146781 h 6858000"/>
                  <a:gd name="connsiteX7" fmla="*/ 10353284 w 12208298"/>
                  <a:gd name="connsiteY7" fmla="*/ 1291767 h 6858000"/>
                  <a:gd name="connsiteX8" fmla="*/ 9866056 w 12208298"/>
                  <a:gd name="connsiteY8" fmla="*/ 1291767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08298" h="6858000">
                    <a:moveTo>
                      <a:pt x="8574289" y="0"/>
                    </a:moveTo>
                    <a:lnTo>
                      <a:pt x="0" y="0"/>
                    </a:lnTo>
                    <a:lnTo>
                      <a:pt x="0" y="6858000"/>
                    </a:lnTo>
                    <a:lnTo>
                      <a:pt x="532109" y="6858000"/>
                    </a:lnTo>
                    <a:lnTo>
                      <a:pt x="11495317" y="6858000"/>
                    </a:lnTo>
                    <a:lnTo>
                      <a:pt x="12208298" y="6858000"/>
                    </a:lnTo>
                    <a:lnTo>
                      <a:pt x="12208298" y="3146781"/>
                    </a:lnTo>
                    <a:lnTo>
                      <a:pt x="10353284" y="1291767"/>
                    </a:lnTo>
                    <a:lnTo>
                      <a:pt x="9866056" y="1291767"/>
                    </a:lnTo>
                    <a:close/>
                  </a:path>
                </a:pathLst>
              </a:custGeom>
              <a:solidFill>
                <a:schemeClr val="accent2">
                  <a:alpha val="7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989C45D-BDFF-418F-BE79-03FF70015770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pattFill prst="wdDnDiag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7" name="Right Triangle 16">
                <a:extLst>
                  <a:ext uri="{FF2B5EF4-FFF2-40B4-BE49-F238E27FC236}">
                    <a16:creationId xmlns:a16="http://schemas.microsoft.com/office/drawing/2014/main" id="{8DCD5806-2A2F-4ABF-8057-245681C498E6}"/>
                  </a:ext>
                </a:extLst>
              </p:cNvPr>
              <p:cNvSpPr/>
              <p:nvPr/>
            </p:nvSpPr>
            <p:spPr>
              <a:xfrm rot="16200000" flipH="1" flipV="1">
                <a:off x="24625" y="-4746"/>
                <a:ext cx="2819399" cy="2828891"/>
              </a:xfrm>
              <a:prstGeom prst="rt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8" name="Right Triangle 17">
                <a:extLst>
                  <a:ext uri="{FF2B5EF4-FFF2-40B4-BE49-F238E27FC236}">
                    <a16:creationId xmlns:a16="http://schemas.microsoft.com/office/drawing/2014/main" id="{3A93038F-E9E4-4FFD-B3DF-28DB7C2C1490}"/>
                  </a:ext>
                </a:extLst>
              </p:cNvPr>
              <p:cNvSpPr/>
              <p:nvPr/>
            </p:nvSpPr>
            <p:spPr>
              <a:xfrm rot="16200000" flipH="1" flipV="1">
                <a:off x="4418" y="-4422"/>
                <a:ext cx="2627088" cy="2635933"/>
              </a:xfrm>
              <a:prstGeom prst="rtTriangle">
                <a:avLst/>
              </a:prstGeom>
              <a:pattFill prst="dkHorz">
                <a:fgClr>
                  <a:schemeClr val="accent1"/>
                </a:fgClr>
                <a:bgClr>
                  <a:schemeClr val="accent2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9" name="Right Triangle 18">
                <a:extLst>
                  <a:ext uri="{FF2B5EF4-FFF2-40B4-BE49-F238E27FC236}">
                    <a16:creationId xmlns:a16="http://schemas.microsoft.com/office/drawing/2014/main" id="{5DEA1E02-BBD0-4AE3-AF22-433B90272178}"/>
                  </a:ext>
                </a:extLst>
              </p:cNvPr>
              <p:cNvSpPr/>
              <p:nvPr/>
            </p:nvSpPr>
            <p:spPr>
              <a:xfrm rot="16200000" flipH="1" flipV="1">
                <a:off x="-12263" y="-4034"/>
                <a:ext cx="2397087" cy="2405158"/>
              </a:xfrm>
              <a:prstGeom prst="rtTriangle">
                <a:avLst/>
              </a:prstGeom>
              <a:solidFill>
                <a:schemeClr val="accent2">
                  <a:alpha val="4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0027A677-9ACB-4264-B148-4806678FB83F}"/>
                  </a:ext>
                </a:extLst>
              </p:cNvPr>
              <p:cNvSpPr/>
              <p:nvPr/>
            </p:nvSpPr>
            <p:spPr>
              <a:xfrm rot="5400000" flipH="1" flipV="1">
                <a:off x="2667000" y="-2667001"/>
                <a:ext cx="6858000" cy="12192002"/>
              </a:xfrm>
              <a:custGeom>
                <a:avLst/>
                <a:gdLst>
                  <a:gd name="connsiteX0" fmla="*/ 6858000 w 6858000"/>
                  <a:gd name="connsiteY0" fmla="*/ 3871658 h 12192002"/>
                  <a:gd name="connsiteX1" fmla="*/ 6858000 w 6858000"/>
                  <a:gd name="connsiteY1" fmla="*/ 12192002 h 12192002"/>
                  <a:gd name="connsiteX2" fmla="*/ 5363029 w 6858000"/>
                  <a:gd name="connsiteY2" fmla="*/ 12192002 h 12192002"/>
                  <a:gd name="connsiteX3" fmla="*/ 5363029 w 6858000"/>
                  <a:gd name="connsiteY3" fmla="*/ 12192000 h 12192002"/>
                  <a:gd name="connsiteX4" fmla="*/ 0 w 6858000"/>
                  <a:gd name="connsiteY4" fmla="*/ 12192000 h 12192002"/>
                  <a:gd name="connsiteX5" fmla="*/ 0 w 6858000"/>
                  <a:gd name="connsiteY5" fmla="*/ 0 h 12192002"/>
                  <a:gd name="connsiteX6" fmla="*/ 3539398 w 6858000"/>
                  <a:gd name="connsiteY6" fmla="*/ 0 h 12192002"/>
                  <a:gd name="connsiteX7" fmla="*/ 5566229 w 6858000"/>
                  <a:gd name="connsiteY7" fmla="*/ 2026831 h 12192002"/>
                  <a:gd name="connsiteX8" fmla="*/ 5566229 w 6858000"/>
                  <a:gd name="connsiteY8" fmla="*/ 2575538 h 12192002"/>
                  <a:gd name="connsiteX9" fmla="*/ 6858000 w 6858000"/>
                  <a:gd name="connsiteY9" fmla="*/ 3871657 h 12192002"/>
                  <a:gd name="connsiteX10" fmla="*/ 5566229 w 6858000"/>
                  <a:gd name="connsiteY10" fmla="*/ 3871657 h 12192002"/>
                  <a:gd name="connsiteX11" fmla="*/ 5566229 w 6858000"/>
                  <a:gd name="connsiteY11" fmla="*/ 3871658 h 1219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58000" h="12192002">
                    <a:moveTo>
                      <a:pt x="6858000" y="3871658"/>
                    </a:moveTo>
                    <a:lnTo>
                      <a:pt x="6858000" y="12192002"/>
                    </a:lnTo>
                    <a:lnTo>
                      <a:pt x="5363029" y="12192002"/>
                    </a:lnTo>
                    <a:lnTo>
                      <a:pt x="5363029" y="12192000"/>
                    </a:lnTo>
                    <a:lnTo>
                      <a:pt x="0" y="12192000"/>
                    </a:lnTo>
                    <a:lnTo>
                      <a:pt x="0" y="0"/>
                    </a:lnTo>
                    <a:lnTo>
                      <a:pt x="3539398" y="0"/>
                    </a:lnTo>
                    <a:lnTo>
                      <a:pt x="5566229" y="2026831"/>
                    </a:lnTo>
                    <a:lnTo>
                      <a:pt x="5566229" y="2575538"/>
                    </a:lnTo>
                    <a:lnTo>
                      <a:pt x="6858000" y="3871657"/>
                    </a:lnTo>
                    <a:lnTo>
                      <a:pt x="5566229" y="3871657"/>
                    </a:lnTo>
                    <a:lnTo>
                      <a:pt x="5566229" y="3871658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9" name="Freeform: Shape 12">
              <a:extLst>
                <a:ext uri="{FF2B5EF4-FFF2-40B4-BE49-F238E27FC236}">
                  <a16:creationId xmlns:a16="http://schemas.microsoft.com/office/drawing/2014/main" id="{E3AAB79D-382D-4A95-965E-526B6A681DA7}"/>
                </a:ext>
              </a:extLst>
            </p:cNvPr>
            <p:cNvSpPr/>
            <p:nvPr/>
          </p:nvSpPr>
          <p:spPr>
            <a:xfrm rot="18900000" flipH="1">
              <a:off x="-1604709" y="1397837"/>
              <a:ext cx="3211378" cy="3211378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0A22127-2B4A-4B15-B0A9-F019A30347A1}"/>
                </a:ext>
              </a:extLst>
            </p:cNvPr>
            <p:cNvSpPr/>
            <p:nvPr/>
          </p:nvSpPr>
          <p:spPr>
            <a:xfrm rot="18900000">
              <a:off x="-861777" y="-3756"/>
              <a:ext cx="2676646" cy="1356876"/>
            </a:xfrm>
            <a:custGeom>
              <a:avLst/>
              <a:gdLst>
                <a:gd name="connsiteX0" fmla="*/ 1319770 w 2676646"/>
                <a:gd name="connsiteY0" fmla="*/ 0 h 1356876"/>
                <a:gd name="connsiteX1" fmla="*/ 2676646 w 2676646"/>
                <a:gd name="connsiteY1" fmla="*/ 1356876 h 1356876"/>
                <a:gd name="connsiteX2" fmla="*/ 0 w 2676646"/>
                <a:gd name="connsiteY2" fmla="*/ 1356876 h 1356876"/>
                <a:gd name="connsiteX3" fmla="*/ 0 w 2676646"/>
                <a:gd name="connsiteY3" fmla="*/ 1319770 h 1356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6646" h="1356876">
                  <a:moveTo>
                    <a:pt x="1319770" y="0"/>
                  </a:moveTo>
                  <a:lnTo>
                    <a:pt x="2676646" y="1356876"/>
                  </a:lnTo>
                  <a:lnTo>
                    <a:pt x="0" y="1356876"/>
                  </a:lnTo>
                  <a:lnTo>
                    <a:pt x="0" y="1319770"/>
                  </a:lnTo>
                  <a:close/>
                </a:path>
              </a:pathLst>
            </a:custGeom>
            <a:pattFill prst="wdUpDiag">
              <a:fgClr>
                <a:schemeClr val="accent2"/>
              </a:fgClr>
              <a:bgClr>
                <a:schemeClr val="accent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11" name="Freeform: Shape 12">
              <a:extLst>
                <a:ext uri="{FF2B5EF4-FFF2-40B4-BE49-F238E27FC236}">
                  <a16:creationId xmlns:a16="http://schemas.microsoft.com/office/drawing/2014/main" id="{F04D9FDC-1B67-4254-9535-CD32E81F0C3E}"/>
                </a:ext>
              </a:extLst>
            </p:cNvPr>
            <p:cNvSpPr/>
            <p:nvPr/>
          </p:nvSpPr>
          <p:spPr>
            <a:xfrm rot="13500000">
              <a:off x="-1226102" y="1737462"/>
              <a:ext cx="2416016" cy="2416016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A86C4EA-4CF8-4531-845D-4FCB1E2F7422}"/>
                </a:ext>
              </a:extLst>
            </p:cNvPr>
            <p:cNvGrpSpPr/>
            <p:nvPr/>
          </p:nvGrpSpPr>
          <p:grpSpPr>
            <a:xfrm>
              <a:off x="-760406" y="4672937"/>
              <a:ext cx="1520812" cy="1520812"/>
              <a:chOff x="-1604709" y="3012880"/>
              <a:chExt cx="3211378" cy="3211378"/>
            </a:xfrm>
          </p:grpSpPr>
          <p:sp>
            <p:nvSpPr>
              <p:cNvPr id="13" name="Freeform: Shape 12">
                <a:extLst>
                  <a:ext uri="{FF2B5EF4-FFF2-40B4-BE49-F238E27FC236}">
                    <a16:creationId xmlns:a16="http://schemas.microsoft.com/office/drawing/2014/main" id="{1101B195-C112-4D20-8D19-4D22479B150D}"/>
                  </a:ext>
                </a:extLst>
              </p:cNvPr>
              <p:cNvSpPr/>
              <p:nvPr/>
            </p:nvSpPr>
            <p:spPr>
              <a:xfrm rot="18900000" flipH="1">
                <a:off x="-1604709" y="3012880"/>
                <a:ext cx="3211378" cy="3211378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14" name="Freeform: Shape 12">
                <a:extLst>
                  <a:ext uri="{FF2B5EF4-FFF2-40B4-BE49-F238E27FC236}">
                    <a16:creationId xmlns:a16="http://schemas.microsoft.com/office/drawing/2014/main" id="{CA755F1F-9955-4CBB-8F34-F7801CA44CE7}"/>
                  </a:ext>
                </a:extLst>
              </p:cNvPr>
              <p:cNvSpPr/>
              <p:nvPr/>
            </p:nvSpPr>
            <p:spPr>
              <a:xfrm rot="13500000">
                <a:off x="-1226102" y="3352505"/>
                <a:ext cx="2416016" cy="2416016"/>
              </a:xfrm>
              <a:custGeom>
                <a:avLst/>
                <a:gdLst>
                  <a:gd name="connsiteX0" fmla="*/ 754341 w 754341"/>
                  <a:gd name="connsiteY0" fmla="*/ 754341 h 754341"/>
                  <a:gd name="connsiteX1" fmla="*/ 0 w 754341"/>
                  <a:gd name="connsiteY1" fmla="*/ 754341 h 754341"/>
                  <a:gd name="connsiteX2" fmla="*/ 0 w 754341"/>
                  <a:gd name="connsiteY2" fmla="*/ 0 h 754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4341" h="754341">
                    <a:moveTo>
                      <a:pt x="754341" y="754341"/>
                    </a:moveTo>
                    <a:lnTo>
                      <a:pt x="0" y="754341"/>
                    </a:lnTo>
                    <a:lnTo>
                      <a:pt x="0" y="0"/>
                    </a:lnTo>
                    <a:close/>
                  </a:path>
                </a:pathLst>
              </a:custGeom>
              <a:pattFill prst="wdDn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2">
                    <a:lumMod val="50000"/>
                  </a:schemeClr>
                </a:bgClr>
              </a:patt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761488" y="2395728"/>
            <a:ext cx="7077456" cy="1243584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6600" b="1" dirty="0">
                <a:solidFill>
                  <a:schemeClr val="accent2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D2DEF0-A0B0-4CFE-B67D-A9D75E2368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61488" y="3721608"/>
            <a:ext cx="7077456" cy="86868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GB" sz="1800" spc="300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/>
              <a:t>Click to edit Master subtitle style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75A39-7776-0199-4D7B-9BDB02F8271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EPICS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User</a:t>
            </a:r>
            <a:r>
              <a:rPr lang="en-US" dirty="0"/>
              <a:t>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738C9-84BA-BB63-2D3B-7F7D128DAD4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36959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FE796BFF-6E5F-4DE7-B193-F501FC094D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43365" y="1517715"/>
            <a:ext cx="5184437" cy="4659248"/>
          </a:xfrm>
        </p:spPr>
        <p:txBody>
          <a:bodyPr>
            <a:normAutofit/>
          </a:bodyPr>
          <a:lstStyle>
            <a:lvl1pPr marL="457200" indent="-457200">
              <a:buFont typeface="Arial" panose="020B0604020202020204" pitchFamily="34" charset="0"/>
              <a:buChar char="•"/>
              <a:defRPr sz="2400">
                <a:solidFill>
                  <a:schemeClr val="bg1"/>
                </a:solidFill>
              </a:defRPr>
            </a:lvl1pPr>
            <a:lvl2pPr marL="800100" indent="-342900"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</a:defRPr>
            </a:lvl2pPr>
            <a:lvl3pPr marL="1257300" indent="-342900">
              <a:buFont typeface="Arial" panose="020B0604020202020204" pitchFamily="34" charset="0"/>
              <a:buChar char="•"/>
              <a:defRPr sz="1800">
                <a:solidFill>
                  <a:schemeClr val="bg1"/>
                </a:solidFill>
              </a:defRPr>
            </a:lvl3pPr>
            <a:lvl4pPr marL="16573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4pPr>
            <a:lvl5pPr marL="2114550" indent="-285750">
              <a:buFont typeface="Arial" panose="020B0604020202020204" pitchFamily="34" charset="0"/>
              <a:buChar char="•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1" name="Content Placeholder 3">
            <a:extLst>
              <a:ext uri="{FF2B5EF4-FFF2-40B4-BE49-F238E27FC236}">
                <a16:creationId xmlns:a16="http://schemas.microsoft.com/office/drawing/2014/main" id="{78622754-CA4D-4C27-A37F-B26E7B4C9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74163" y="1517715"/>
            <a:ext cx="5184437" cy="465924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46586F-4761-B39A-D0CB-354AD434149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9959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Categor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0" name="Picture Placeholder 8">
            <a:extLst>
              <a:ext uri="{FF2B5EF4-FFF2-40B4-BE49-F238E27FC236}">
                <a16:creationId xmlns:a16="http://schemas.microsoft.com/office/drawing/2014/main" id="{6D00E6B4-1CBE-404E-B943-5F1832320C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212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Picture Placeholder 8">
            <a:extLst>
              <a:ext uri="{FF2B5EF4-FFF2-40B4-BE49-F238E27FC236}">
                <a16:creationId xmlns:a16="http://schemas.microsoft.com/office/drawing/2014/main" id="{7CD59BFD-62BE-4E33-92A5-B84A2A9A8D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222230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2" name="Picture Placeholder 8">
            <a:extLst>
              <a:ext uri="{FF2B5EF4-FFF2-40B4-BE49-F238E27FC236}">
                <a16:creationId xmlns:a16="http://schemas.microsoft.com/office/drawing/2014/main" id="{60DC5978-55B8-421D-91B4-29F8210A7B2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66248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3" name="Picture Placeholder 8">
            <a:extLst>
              <a:ext uri="{FF2B5EF4-FFF2-40B4-BE49-F238E27FC236}">
                <a16:creationId xmlns:a16="http://schemas.microsoft.com/office/drawing/2014/main" id="{BE3FB8C3-2C7E-4C59-8BD5-53FA2772DB5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710266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4" name="Picture Placeholder 8">
            <a:extLst>
              <a:ext uri="{FF2B5EF4-FFF2-40B4-BE49-F238E27FC236}">
                <a16:creationId xmlns:a16="http://schemas.microsoft.com/office/drawing/2014/main" id="{FD8FA9DA-C36B-4889-B88F-28B5829E53E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954283" y="2096716"/>
            <a:ext cx="1259505" cy="1259505"/>
          </a:xfrm>
          <a:prstGeom prst="ellipse">
            <a:avLst/>
          </a:prstGeom>
          <a:pattFill prst="wdUpDiag">
            <a:fgClr>
              <a:srgbClr val="0C4360"/>
            </a:fgClr>
            <a:bgClr>
              <a:schemeClr val="accent1">
                <a:lumMod val="50000"/>
              </a:schemeClr>
            </a:bgClr>
          </a:pattFill>
          <a:ln w="38100">
            <a:solidFill>
              <a:schemeClr val="accent2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tx1">
                    <a:alpha val="0"/>
                  </a:schemeClr>
                </a:solidFill>
              </a:defRPr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19894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Text Placeholder 22">
            <a:extLst>
              <a:ext uri="{FF2B5EF4-FFF2-40B4-BE49-F238E27FC236}">
                <a16:creationId xmlns:a16="http://schemas.microsoft.com/office/drawing/2014/main" id="{05F72315-51A9-431C-B80A-45E4FB1D6BD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963912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8" name="Text Placeholder 22">
            <a:extLst>
              <a:ext uri="{FF2B5EF4-FFF2-40B4-BE49-F238E27FC236}">
                <a16:creationId xmlns:a16="http://schemas.microsoft.com/office/drawing/2014/main" id="{883D1F0C-34F1-46E1-B178-E4AB82B1463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207930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9" name="Text Placeholder 22">
            <a:extLst>
              <a:ext uri="{FF2B5EF4-FFF2-40B4-BE49-F238E27FC236}">
                <a16:creationId xmlns:a16="http://schemas.microsoft.com/office/drawing/2014/main" id="{7202A849-DF14-40E7-B38D-1185F72603E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451948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0" name="Text Placeholder 22">
            <a:extLst>
              <a:ext uri="{FF2B5EF4-FFF2-40B4-BE49-F238E27FC236}">
                <a16:creationId xmlns:a16="http://schemas.microsoft.com/office/drawing/2014/main" id="{CCFC1ADF-AC11-4CCD-AC2D-478B6FFEA5EA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695965" y="4240093"/>
            <a:ext cx="1776140" cy="1463040"/>
          </a:xfrm>
        </p:spPr>
        <p:txBody>
          <a:bodyPr lIns="0" tIns="0" rIns="0" bIns="0">
            <a:noAutofit/>
          </a:bodyPr>
          <a:lstStyle>
            <a:lvl1pPr marL="0" indent="0" algn="ctr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B4CB326-DA0E-488E-B236-7017E8438FBB}"/>
              </a:ext>
            </a:extLst>
          </p:cNvPr>
          <p:cNvCxnSpPr/>
          <p:nvPr userDrawn="1"/>
        </p:nvCxnSpPr>
        <p:spPr>
          <a:xfrm>
            <a:off x="1242354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9366B533-7212-4A36-9CE2-D6302E721F8F}"/>
              </a:ext>
            </a:extLst>
          </p:cNvPr>
          <p:cNvCxnSpPr/>
          <p:nvPr userDrawn="1"/>
        </p:nvCxnSpPr>
        <p:spPr>
          <a:xfrm>
            <a:off x="3486372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D7474CD-E230-4E14-8274-5E20F673F401}"/>
              </a:ext>
            </a:extLst>
          </p:cNvPr>
          <p:cNvCxnSpPr/>
          <p:nvPr userDrawn="1"/>
        </p:nvCxnSpPr>
        <p:spPr>
          <a:xfrm>
            <a:off x="5730390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6BF71FCE-6F39-4D2F-82BE-7D9F1D2ED59F}"/>
              </a:ext>
            </a:extLst>
          </p:cNvPr>
          <p:cNvCxnSpPr/>
          <p:nvPr userDrawn="1"/>
        </p:nvCxnSpPr>
        <p:spPr>
          <a:xfrm>
            <a:off x="7974408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E97AC7A-17D9-4F42-9DD0-94FE4FC6BF19}"/>
              </a:ext>
            </a:extLst>
          </p:cNvPr>
          <p:cNvCxnSpPr/>
          <p:nvPr userDrawn="1"/>
        </p:nvCxnSpPr>
        <p:spPr>
          <a:xfrm>
            <a:off x="10218425" y="3825022"/>
            <a:ext cx="731221" cy="0"/>
          </a:xfrm>
          <a:prstGeom prst="line">
            <a:avLst/>
          </a:prstGeom>
          <a:ln w="38100" cap="rnd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EA76AD-E4CB-9A95-1684-9770F74C5723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762663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3 Sec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36" name="Text Placeholder 22">
            <a:extLst>
              <a:ext uri="{FF2B5EF4-FFF2-40B4-BE49-F238E27FC236}">
                <a16:creationId xmlns:a16="http://schemas.microsoft.com/office/drawing/2014/main" id="{642D3CE0-C3B4-4F3F-A650-AB452B3AD4B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444169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7" name="Text Placeholder 22">
            <a:extLst>
              <a:ext uri="{FF2B5EF4-FFF2-40B4-BE49-F238E27FC236}">
                <a16:creationId xmlns:a16="http://schemas.microsoft.com/office/drawing/2014/main" id="{DBED2BB0-CDAD-40EE-8B35-C66DF45EE29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46244" y="4240093"/>
            <a:ext cx="32933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buNone/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491ECE-A94E-73A4-C347-467972775D2F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47457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6" name="Text Placeholder 22">
            <a:extLst>
              <a:ext uri="{FF2B5EF4-FFF2-40B4-BE49-F238E27FC236}">
                <a16:creationId xmlns:a16="http://schemas.microsoft.com/office/drawing/2014/main" id="{2A19101D-7C37-42BF-8167-5391EA65EC3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42094" y="4240093"/>
            <a:ext cx="9402006" cy="14630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None/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231B97CF-FD24-4932-8459-893B1AC73D33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-2" y="1352575"/>
            <a:ext cx="12192002" cy="2289897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accent2"/>
                </a:solidFill>
                <a:latin typeface="Trade Gothic LT Pro" panose="020B0503040303020004" pitchFamily="34" charset="0"/>
              </a:defRPr>
            </a:lvl1pPr>
          </a:lstStyle>
          <a:p>
            <a:r>
              <a:rPr lang="en-US" noProof="0" dirty="0"/>
              <a:t>Insert image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FBEDA5-9F30-E8CD-2735-AC50CB98CEC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4868267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30B3A574-7940-4E35-857E-5CA35A5910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110087" y="1444649"/>
            <a:ext cx="7548513" cy="4579079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6958DF-4873-F9C5-253D-8D1FE94E1B2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5406501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62EEBF51-DCAD-4335-85E9-52801031A1BF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912B51EA-3E6F-4BF6-BE48-62128AF32B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>
            <a:lvl1pPr marL="0" indent="0"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A015C605-1D30-48BC-A0D6-3B11AF56C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4290" y="1444649"/>
            <a:ext cx="7694310" cy="4579079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0AF-94F1-F13B-5CE2-7D688BED825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989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4494CD2-CCDD-0248-96F8-741002C44255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Freeform: Shape 9">
            <a:extLst>
              <a:ext uri="{FF2B5EF4-FFF2-40B4-BE49-F238E27FC236}">
                <a16:creationId xmlns:a16="http://schemas.microsoft.com/office/drawing/2014/main" id="{07077B00-C1EE-7241-B441-7814F92A7EDF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0" name="Freeform: Shape 17">
            <a:extLst>
              <a:ext uri="{FF2B5EF4-FFF2-40B4-BE49-F238E27FC236}">
                <a16:creationId xmlns:a16="http://schemas.microsoft.com/office/drawing/2014/main" id="{3A1AEBC4-637E-F64C-9192-69AC4BB26D0C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669A7039-C54C-8E46-9A8B-DDB2547D989C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4F173B32-87BB-9A40-8C91-4C1EED2B7ABF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4AC87F4E-12B5-1B42-AFD2-4DB39B7645C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25" name="Freeform: Shape 15">
              <a:extLst>
                <a:ext uri="{FF2B5EF4-FFF2-40B4-BE49-F238E27FC236}">
                  <a16:creationId xmlns:a16="http://schemas.microsoft.com/office/drawing/2014/main" id="{03DD8765-59DF-A045-ADB5-E39FAEE153A0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6" name="Freeform: Shape 16">
              <a:extLst>
                <a:ext uri="{FF2B5EF4-FFF2-40B4-BE49-F238E27FC236}">
                  <a16:creationId xmlns:a16="http://schemas.microsoft.com/office/drawing/2014/main" id="{B34B796C-A407-7B4D-B4F0-E58A44FE8DB4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0" name="Freeform: Shape 23">
            <a:extLst>
              <a:ext uri="{FF2B5EF4-FFF2-40B4-BE49-F238E27FC236}">
                <a16:creationId xmlns:a16="http://schemas.microsoft.com/office/drawing/2014/main" id="{CBE3FDC9-67CB-FA42-B127-A36BFF4678BB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1" name="Slide Number Placeholder 4">
            <a:extLst>
              <a:ext uri="{FF2B5EF4-FFF2-40B4-BE49-F238E27FC236}">
                <a16:creationId xmlns:a16="http://schemas.microsoft.com/office/drawing/2014/main" id="{1E902BFF-CA8F-D745-A819-A7BB38B30E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72F9A1-0BFB-7CCE-8B2D-5725FC7F1C5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72304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EA7FF9D7-8545-4547-AC77-A0421EEB9B99}"/>
              </a:ext>
            </a:extLst>
          </p:cNvPr>
          <p:cNvGrpSpPr/>
          <p:nvPr userDrawn="1"/>
        </p:nvGrpSpPr>
        <p:grpSpPr>
          <a:xfrm>
            <a:off x="0" y="0"/>
            <a:ext cx="6881966" cy="6858876"/>
            <a:chOff x="-5321" y="1096"/>
            <a:chExt cx="5924073" cy="5904197"/>
          </a:xfrm>
        </p:grpSpPr>
        <p:sp>
          <p:nvSpPr>
            <p:cNvPr id="17" name="Right Triangle 16">
              <a:extLst>
                <a:ext uri="{FF2B5EF4-FFF2-40B4-BE49-F238E27FC236}">
                  <a16:creationId xmlns:a16="http://schemas.microsoft.com/office/drawing/2014/main" id="{8DCD5806-2A2F-4ABF-8057-245681C498E6}"/>
                </a:ext>
              </a:extLst>
            </p:cNvPr>
            <p:cNvSpPr/>
            <p:nvPr userDrawn="1"/>
          </p:nvSpPr>
          <p:spPr>
            <a:xfrm rot="16200000" flipH="1" flipV="1">
              <a:off x="4618" y="-8842"/>
              <a:ext cx="5904196" cy="5924073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Right Triangle 17">
              <a:extLst>
                <a:ext uri="{FF2B5EF4-FFF2-40B4-BE49-F238E27FC236}">
                  <a16:creationId xmlns:a16="http://schemas.microsoft.com/office/drawing/2014/main" id="{3A93038F-E9E4-4FFD-B3DF-28DB7C2C1490}"/>
                </a:ext>
              </a:extLst>
            </p:cNvPr>
            <p:cNvSpPr/>
            <p:nvPr userDrawn="1"/>
          </p:nvSpPr>
          <p:spPr>
            <a:xfrm rot="16200000" flipH="1" flipV="1">
              <a:off x="3941" y="-8164"/>
              <a:ext cx="5501471" cy="5519993"/>
            </a:xfrm>
            <a:prstGeom prst="rtTriangle">
              <a:avLst/>
            </a:prstGeom>
            <a:pattFill prst="dkHorz">
              <a:fgClr>
                <a:schemeClr val="accent1"/>
              </a:fgClr>
              <a:bgClr>
                <a:schemeClr val="accent2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9" name="Right Triangle 18">
              <a:extLst>
                <a:ext uri="{FF2B5EF4-FFF2-40B4-BE49-F238E27FC236}">
                  <a16:creationId xmlns:a16="http://schemas.microsoft.com/office/drawing/2014/main" id="{5DEA1E02-BBD0-4AE3-AF22-433B90272178}"/>
                </a:ext>
              </a:extLst>
            </p:cNvPr>
            <p:cNvSpPr/>
            <p:nvPr userDrawn="1"/>
          </p:nvSpPr>
          <p:spPr>
            <a:xfrm rot="16200000" flipH="1" flipV="1">
              <a:off x="3131" y="-7355"/>
              <a:ext cx="5019818" cy="5036720"/>
            </a:xfrm>
            <a:prstGeom prst="rtTriangl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5217242" y="2807208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22907B-D369-5012-5527-668A1AFE7BC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6E839B-9FE9-7CA4-6799-DC131E05E14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236386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6E739168-A5E8-443A-B392-7AD4CF8977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1E10E1E-5268-4F03-BA64-07E19DE26739}"/>
              </a:ext>
            </a:extLst>
          </p:cNvPr>
          <p:cNvSpPr/>
          <p:nvPr/>
        </p:nvSpPr>
        <p:spPr>
          <a:xfrm flipH="1">
            <a:off x="-16297" y="0"/>
            <a:ext cx="12208298" cy="6858000"/>
          </a:xfrm>
          <a:custGeom>
            <a:avLst/>
            <a:gdLst>
              <a:gd name="connsiteX0" fmla="*/ 8574289 w 12208298"/>
              <a:gd name="connsiteY0" fmla="*/ 0 h 6858000"/>
              <a:gd name="connsiteX1" fmla="*/ 0 w 12208298"/>
              <a:gd name="connsiteY1" fmla="*/ 0 h 6858000"/>
              <a:gd name="connsiteX2" fmla="*/ 0 w 12208298"/>
              <a:gd name="connsiteY2" fmla="*/ 6858000 h 6858000"/>
              <a:gd name="connsiteX3" fmla="*/ 532109 w 12208298"/>
              <a:gd name="connsiteY3" fmla="*/ 6858000 h 6858000"/>
              <a:gd name="connsiteX4" fmla="*/ 11495317 w 12208298"/>
              <a:gd name="connsiteY4" fmla="*/ 6858000 h 6858000"/>
              <a:gd name="connsiteX5" fmla="*/ 12208298 w 12208298"/>
              <a:gd name="connsiteY5" fmla="*/ 6858000 h 6858000"/>
              <a:gd name="connsiteX6" fmla="*/ 12208298 w 12208298"/>
              <a:gd name="connsiteY6" fmla="*/ 3146781 h 6858000"/>
              <a:gd name="connsiteX7" fmla="*/ 10353284 w 12208298"/>
              <a:gd name="connsiteY7" fmla="*/ 1291767 h 6858000"/>
              <a:gd name="connsiteX8" fmla="*/ 9866056 w 12208298"/>
              <a:gd name="connsiteY8" fmla="*/ 129176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8298" h="6858000">
                <a:moveTo>
                  <a:pt x="8574289" y="0"/>
                </a:moveTo>
                <a:lnTo>
                  <a:pt x="0" y="0"/>
                </a:lnTo>
                <a:lnTo>
                  <a:pt x="0" y="6858000"/>
                </a:lnTo>
                <a:lnTo>
                  <a:pt x="532109" y="6858000"/>
                </a:lnTo>
                <a:lnTo>
                  <a:pt x="11495317" y="6858000"/>
                </a:lnTo>
                <a:lnTo>
                  <a:pt x="12208298" y="6858000"/>
                </a:lnTo>
                <a:lnTo>
                  <a:pt x="12208298" y="3146781"/>
                </a:lnTo>
                <a:lnTo>
                  <a:pt x="10353284" y="1291767"/>
                </a:lnTo>
                <a:lnTo>
                  <a:pt x="9866056" y="1291767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B989C45D-BDFF-418F-BE79-03FF70015770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0027A677-9ACB-4264-B148-4806678FB83F}"/>
              </a:ext>
            </a:extLst>
          </p:cNvPr>
          <p:cNvSpPr/>
          <p:nvPr/>
        </p:nvSpPr>
        <p:spPr>
          <a:xfrm rot="5400000" flipH="1" flipV="1">
            <a:off x="2667000" y="-2667001"/>
            <a:ext cx="6858000" cy="12192002"/>
          </a:xfrm>
          <a:custGeom>
            <a:avLst/>
            <a:gdLst>
              <a:gd name="connsiteX0" fmla="*/ 6858000 w 6858000"/>
              <a:gd name="connsiteY0" fmla="*/ 3871658 h 12192002"/>
              <a:gd name="connsiteX1" fmla="*/ 6858000 w 6858000"/>
              <a:gd name="connsiteY1" fmla="*/ 12192002 h 12192002"/>
              <a:gd name="connsiteX2" fmla="*/ 5363029 w 6858000"/>
              <a:gd name="connsiteY2" fmla="*/ 12192002 h 12192002"/>
              <a:gd name="connsiteX3" fmla="*/ 5363029 w 6858000"/>
              <a:gd name="connsiteY3" fmla="*/ 12192000 h 12192002"/>
              <a:gd name="connsiteX4" fmla="*/ 0 w 6858000"/>
              <a:gd name="connsiteY4" fmla="*/ 12192000 h 12192002"/>
              <a:gd name="connsiteX5" fmla="*/ 0 w 6858000"/>
              <a:gd name="connsiteY5" fmla="*/ 0 h 12192002"/>
              <a:gd name="connsiteX6" fmla="*/ 3539398 w 6858000"/>
              <a:gd name="connsiteY6" fmla="*/ 0 h 12192002"/>
              <a:gd name="connsiteX7" fmla="*/ 5566229 w 6858000"/>
              <a:gd name="connsiteY7" fmla="*/ 2026831 h 12192002"/>
              <a:gd name="connsiteX8" fmla="*/ 5566229 w 6858000"/>
              <a:gd name="connsiteY8" fmla="*/ 2575538 h 12192002"/>
              <a:gd name="connsiteX9" fmla="*/ 6858000 w 6858000"/>
              <a:gd name="connsiteY9" fmla="*/ 3871657 h 12192002"/>
              <a:gd name="connsiteX10" fmla="*/ 5566229 w 6858000"/>
              <a:gd name="connsiteY10" fmla="*/ 3871657 h 12192002"/>
              <a:gd name="connsiteX11" fmla="*/ 5566229 w 6858000"/>
              <a:gd name="connsiteY11" fmla="*/ 3871658 h 12192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858000" h="12192002">
                <a:moveTo>
                  <a:pt x="6858000" y="3871658"/>
                </a:moveTo>
                <a:lnTo>
                  <a:pt x="6858000" y="12192002"/>
                </a:lnTo>
                <a:lnTo>
                  <a:pt x="5363029" y="12192002"/>
                </a:lnTo>
                <a:lnTo>
                  <a:pt x="5363029" y="12192000"/>
                </a:lnTo>
                <a:lnTo>
                  <a:pt x="0" y="12192000"/>
                </a:lnTo>
                <a:lnTo>
                  <a:pt x="0" y="0"/>
                </a:lnTo>
                <a:lnTo>
                  <a:pt x="3539398" y="0"/>
                </a:lnTo>
                <a:lnTo>
                  <a:pt x="5566229" y="2026831"/>
                </a:lnTo>
                <a:lnTo>
                  <a:pt x="5566229" y="2575538"/>
                </a:lnTo>
                <a:lnTo>
                  <a:pt x="6858000" y="3871657"/>
                </a:lnTo>
                <a:lnTo>
                  <a:pt x="5566229" y="3871657"/>
                </a:lnTo>
                <a:lnTo>
                  <a:pt x="5566229" y="3871658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597736-C478-4C26-9BAF-205FE31E977C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360242" y="3429000"/>
            <a:ext cx="4945598" cy="1243584"/>
          </a:xfrm>
        </p:spPr>
        <p:txBody>
          <a:bodyPr vert="horz" lIns="91440" tIns="45720" rIns="91440" bIns="45720" rtlCol="0" anchor="ctr">
            <a:no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noProof="0"/>
              <a:t>Thank You</a:t>
            </a: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C024DCDB-C6BF-455E-AAB8-EAF9DAB302A1}"/>
              </a:ext>
            </a:extLst>
          </p:cNvPr>
          <p:cNvSpPr/>
          <p:nvPr userDrawn="1"/>
        </p:nvSpPr>
        <p:spPr>
          <a:xfrm rot="13500000">
            <a:off x="-729899" y="-1215856"/>
            <a:ext cx="6043521" cy="8427077"/>
          </a:xfrm>
          <a:custGeom>
            <a:avLst/>
            <a:gdLst>
              <a:gd name="connsiteX0" fmla="*/ 6043521 w 6043521"/>
              <a:gd name="connsiteY0" fmla="*/ 4267535 h 8427077"/>
              <a:gd name="connsiteX1" fmla="*/ 1883979 w 6043521"/>
              <a:gd name="connsiteY1" fmla="*/ 8427077 h 8427077"/>
              <a:gd name="connsiteX2" fmla="*/ 0 w 6043521"/>
              <a:gd name="connsiteY2" fmla="*/ 8427077 h 8427077"/>
              <a:gd name="connsiteX3" fmla="*/ 0 w 6043521"/>
              <a:gd name="connsiteY3" fmla="*/ 1775986 h 8427077"/>
              <a:gd name="connsiteX4" fmla="*/ 1775985 w 6043521"/>
              <a:gd name="connsiteY4" fmla="*/ 0 h 8427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8427077">
                <a:moveTo>
                  <a:pt x="6043521" y="4267535"/>
                </a:moveTo>
                <a:lnTo>
                  <a:pt x="1883979" y="8427077"/>
                </a:lnTo>
                <a:lnTo>
                  <a:pt x="0" y="8427077"/>
                </a:lnTo>
                <a:lnTo>
                  <a:pt x="0" y="1775986"/>
                </a:lnTo>
                <a:lnTo>
                  <a:pt x="1775985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26AFB47A-5D51-4F9C-B01B-977CE5E3C093}"/>
              </a:ext>
            </a:extLst>
          </p:cNvPr>
          <p:cNvSpPr/>
          <p:nvPr userDrawn="1"/>
        </p:nvSpPr>
        <p:spPr>
          <a:xfrm rot="13500000">
            <a:off x="-1145231" y="-2123853"/>
            <a:ext cx="6043521" cy="9008880"/>
          </a:xfrm>
          <a:custGeom>
            <a:avLst/>
            <a:gdLst>
              <a:gd name="connsiteX0" fmla="*/ 6043521 w 6043521"/>
              <a:gd name="connsiteY0" fmla="*/ 4849338 h 9008880"/>
              <a:gd name="connsiteX1" fmla="*/ 1883979 w 6043521"/>
              <a:gd name="connsiteY1" fmla="*/ 9008880 h 9008880"/>
              <a:gd name="connsiteX2" fmla="*/ 0 w 6043521"/>
              <a:gd name="connsiteY2" fmla="*/ 9008880 h 9008880"/>
              <a:gd name="connsiteX3" fmla="*/ 0 w 6043521"/>
              <a:gd name="connsiteY3" fmla="*/ 1194182 h 9008880"/>
              <a:gd name="connsiteX4" fmla="*/ 1194182 w 6043521"/>
              <a:gd name="connsiteY4" fmla="*/ 0 h 9008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43521" h="9008880">
                <a:moveTo>
                  <a:pt x="6043521" y="4849338"/>
                </a:moveTo>
                <a:lnTo>
                  <a:pt x="1883979" y="9008880"/>
                </a:lnTo>
                <a:lnTo>
                  <a:pt x="0" y="9008880"/>
                </a:lnTo>
                <a:lnTo>
                  <a:pt x="0" y="1194182"/>
                </a:lnTo>
                <a:lnTo>
                  <a:pt x="1194182" y="0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6997A4FF-7390-4173-8ACD-6CF7145AACEC}"/>
              </a:ext>
            </a:extLst>
          </p:cNvPr>
          <p:cNvSpPr/>
          <p:nvPr userDrawn="1"/>
        </p:nvSpPr>
        <p:spPr>
          <a:xfrm rot="18900000" flipH="1">
            <a:off x="-2681153" y="-465959"/>
            <a:ext cx="8639119" cy="5739762"/>
          </a:xfrm>
          <a:custGeom>
            <a:avLst/>
            <a:gdLst>
              <a:gd name="connsiteX0" fmla="*/ 3789781 w 8639119"/>
              <a:gd name="connsiteY0" fmla="*/ 0 h 5739762"/>
              <a:gd name="connsiteX1" fmla="*/ 0 w 8639119"/>
              <a:gd name="connsiteY1" fmla="*/ 3789782 h 5739762"/>
              <a:gd name="connsiteX2" fmla="*/ 0 w 8639119"/>
              <a:gd name="connsiteY2" fmla="*/ 5739761 h 5739762"/>
              <a:gd name="connsiteX3" fmla="*/ 7748695 w 8639119"/>
              <a:gd name="connsiteY3" fmla="*/ 5739762 h 5739762"/>
              <a:gd name="connsiteX4" fmla="*/ 8639119 w 8639119"/>
              <a:gd name="connsiteY4" fmla="*/ 4849338 h 5739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39119" h="5739762">
                <a:moveTo>
                  <a:pt x="3789781" y="0"/>
                </a:moveTo>
                <a:lnTo>
                  <a:pt x="0" y="3789782"/>
                </a:lnTo>
                <a:lnTo>
                  <a:pt x="0" y="5739761"/>
                </a:lnTo>
                <a:lnTo>
                  <a:pt x="7748695" y="5739762"/>
                </a:lnTo>
                <a:lnTo>
                  <a:pt x="8639119" y="4849338"/>
                </a:lnTo>
                <a:close/>
              </a:path>
            </a:pathLst>
          </a:custGeom>
          <a:solidFill>
            <a:schemeClr val="accent1">
              <a:lumMod val="50000"/>
              <a:alpha val="5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505E8D8-6C2C-E75B-4C74-06FC8C2DAD8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5A0633-1607-6AE4-9F47-DB22F66772C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218518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2838D16-809E-4EB1-8C0C-0E63D813911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C43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01FEB333-94B4-4E53-9019-D584810903BB}"/>
              </a:ext>
            </a:extLst>
          </p:cNvPr>
          <p:cNvSpPr/>
          <p:nvPr userDrawn="1"/>
        </p:nvSpPr>
        <p:spPr>
          <a:xfrm>
            <a:off x="0" y="0"/>
            <a:ext cx="12192000" cy="6862745"/>
          </a:xfrm>
          <a:custGeom>
            <a:avLst/>
            <a:gdLst>
              <a:gd name="connsiteX0" fmla="*/ 0 w 12192000"/>
              <a:gd name="connsiteY0" fmla="*/ 0 h 6849743"/>
              <a:gd name="connsiteX1" fmla="*/ 7554712 w 12192000"/>
              <a:gd name="connsiteY1" fmla="*/ 0 h 6849743"/>
              <a:gd name="connsiteX2" fmla="*/ 10266645 w 12192000"/>
              <a:gd name="connsiteY2" fmla="*/ 2711934 h 6849743"/>
              <a:gd name="connsiteX3" fmla="*/ 11289529 w 12192000"/>
              <a:gd name="connsiteY3" fmla="*/ 2711934 h 6849743"/>
              <a:gd name="connsiteX4" fmla="*/ 12191999 w 12192000"/>
              <a:gd name="connsiteY4" fmla="*/ 3614404 h 6849743"/>
              <a:gd name="connsiteX5" fmla="*/ 12192000 w 12192000"/>
              <a:gd name="connsiteY5" fmla="*/ 6849743 h 6849743"/>
              <a:gd name="connsiteX6" fmla="*/ 0 w 12192000"/>
              <a:gd name="connsiteY6" fmla="*/ 6849743 h 6849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849743">
                <a:moveTo>
                  <a:pt x="0" y="0"/>
                </a:moveTo>
                <a:lnTo>
                  <a:pt x="7554712" y="0"/>
                </a:lnTo>
                <a:lnTo>
                  <a:pt x="10266645" y="2711934"/>
                </a:lnTo>
                <a:lnTo>
                  <a:pt x="11289529" y="2711934"/>
                </a:lnTo>
                <a:lnTo>
                  <a:pt x="12191999" y="3614404"/>
                </a:lnTo>
                <a:lnTo>
                  <a:pt x="12192000" y="6849743"/>
                </a:lnTo>
                <a:lnTo>
                  <a:pt x="0" y="6849743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A59B9489-0CD9-4DB7-AC82-6E7867F91403}"/>
              </a:ext>
            </a:extLst>
          </p:cNvPr>
          <p:cNvSpPr/>
          <p:nvPr userDrawn="1"/>
        </p:nvSpPr>
        <p:spPr>
          <a:xfrm rot="16200000" flipV="1">
            <a:off x="2626805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DnDiag">
            <a:fgClr>
              <a:schemeClr val="accent1"/>
            </a:fgClr>
            <a:bgClr>
              <a:schemeClr val="accent2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A55D1C76-C591-4FA5-9780-87AB6B37C0FA}"/>
              </a:ext>
            </a:extLst>
          </p:cNvPr>
          <p:cNvSpPr/>
          <p:nvPr userDrawn="1"/>
        </p:nvSpPr>
        <p:spPr>
          <a:xfrm rot="5400000" flipV="1">
            <a:off x="5851010" y="-10649"/>
            <a:ext cx="6326154" cy="6347453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7DC1D12-670F-4235-8791-FA8C2B330871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59569CF-FDAC-47C4-A0F5-296F7117C398}"/>
              </a:ext>
            </a:extLst>
          </p:cNvPr>
          <p:cNvSpPr/>
          <p:nvPr userDrawn="1"/>
        </p:nvSpPr>
        <p:spPr>
          <a:xfrm rot="2700000">
            <a:off x="9668984" y="1404392"/>
            <a:ext cx="4406148" cy="5299239"/>
          </a:xfrm>
          <a:custGeom>
            <a:avLst/>
            <a:gdLst>
              <a:gd name="connsiteX0" fmla="*/ 0 w 4406148"/>
              <a:gd name="connsiteY0" fmla="*/ 0 h 5299239"/>
              <a:gd name="connsiteX1" fmla="*/ 4406148 w 4406148"/>
              <a:gd name="connsiteY1" fmla="*/ 4406147 h 5299239"/>
              <a:gd name="connsiteX2" fmla="*/ 3513056 w 4406148"/>
              <a:gd name="connsiteY2" fmla="*/ 5299239 h 5299239"/>
              <a:gd name="connsiteX3" fmla="*/ 1 w 4406148"/>
              <a:gd name="connsiteY3" fmla="*/ 5299239 h 529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06148" h="5299239">
                <a:moveTo>
                  <a:pt x="0" y="0"/>
                </a:moveTo>
                <a:lnTo>
                  <a:pt x="4406148" y="4406147"/>
                </a:lnTo>
                <a:lnTo>
                  <a:pt x="3513056" y="5299239"/>
                </a:lnTo>
                <a:lnTo>
                  <a:pt x="1" y="5299239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D68D0C72-2B2C-4C85-A091-157853C71784}"/>
              </a:ext>
            </a:extLst>
          </p:cNvPr>
          <p:cNvSpPr/>
          <p:nvPr userDrawn="1"/>
        </p:nvSpPr>
        <p:spPr>
          <a:xfrm rot="8100000" flipH="1">
            <a:off x="9583575" y="1088097"/>
            <a:ext cx="5072180" cy="4843502"/>
          </a:xfrm>
          <a:custGeom>
            <a:avLst/>
            <a:gdLst>
              <a:gd name="connsiteX0" fmla="*/ 5072180 w 5072180"/>
              <a:gd name="connsiteY0" fmla="*/ 4843501 h 4843502"/>
              <a:gd name="connsiteX1" fmla="*/ 228679 w 5072180"/>
              <a:gd name="connsiteY1" fmla="*/ 0 h 4843502"/>
              <a:gd name="connsiteX2" fmla="*/ 1 w 5072180"/>
              <a:gd name="connsiteY2" fmla="*/ 228678 h 4843502"/>
              <a:gd name="connsiteX3" fmla="*/ 0 w 5072180"/>
              <a:gd name="connsiteY3" fmla="*/ 4843502 h 4843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72180" h="4843502">
                <a:moveTo>
                  <a:pt x="5072180" y="4843501"/>
                </a:moveTo>
                <a:lnTo>
                  <a:pt x="228679" y="0"/>
                </a:lnTo>
                <a:lnTo>
                  <a:pt x="1" y="228678"/>
                </a:lnTo>
                <a:lnTo>
                  <a:pt x="0" y="4843502"/>
                </a:lnTo>
                <a:close/>
              </a:path>
            </a:pathLst>
          </a:custGeom>
          <a:pattFill prst="wdDn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8E25334A-5FE3-4DDA-8D32-4796CCFCAA74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18818DF1-D7FD-4C0F-875D-7A07E8F75C06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F9BB384-9E14-4CEA-82C1-21837229D3EF}"/>
              </a:ext>
            </a:extLst>
          </p:cNvPr>
          <p:cNvGrpSpPr/>
          <p:nvPr userDrawn="1"/>
        </p:nvGrpSpPr>
        <p:grpSpPr>
          <a:xfrm rot="16200000">
            <a:off x="431651" y="-917359"/>
            <a:ext cx="1532001" cy="1826463"/>
            <a:chOff x="10800164" y="7142066"/>
            <a:chExt cx="2775293" cy="3308724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0862A81A-959D-4EAB-90ED-DB20759BB397}"/>
                </a:ext>
              </a:extLst>
            </p:cNvPr>
            <p:cNvSpPr/>
            <p:nvPr/>
          </p:nvSpPr>
          <p:spPr>
            <a:xfrm rot="2700000">
              <a:off x="10800164" y="7675497"/>
              <a:ext cx="2775293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AB9E28C-9422-42BD-AECE-29B44B5D63E2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2772239B-C46D-4458-BB4B-DDB12FAB0172}"/>
              </a:ext>
            </a:extLst>
          </p:cNvPr>
          <p:cNvGrpSpPr/>
          <p:nvPr userDrawn="1"/>
        </p:nvGrpSpPr>
        <p:grpSpPr>
          <a:xfrm rot="16200000">
            <a:off x="1992859" y="-497210"/>
            <a:ext cx="818398" cy="986162"/>
            <a:chOff x="10945855" y="7317026"/>
            <a:chExt cx="2483924" cy="2993104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3C8A2A1A-1FB9-4CA1-B74E-B293187E51AA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DF2B18BA-6B43-40FA-A23B-D894D6AB468B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0F332671-6296-47C8-BF26-B2D962F5D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7772A652-7229-2B42-B87B-298C31D6F0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F29E597-064A-469B-8C9E-5D82070EB5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675197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lt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9318B2B-E019-4078-9EF0-C9D6281AE31B}"/>
              </a:ext>
            </a:extLst>
          </p:cNvPr>
          <p:cNvGrpSpPr/>
          <p:nvPr userDrawn="1"/>
        </p:nvGrpSpPr>
        <p:grpSpPr>
          <a:xfrm>
            <a:off x="9776075" y="2057401"/>
            <a:ext cx="4413559" cy="3934444"/>
            <a:chOff x="9222437" y="1088097"/>
            <a:chExt cx="5433318" cy="4843502"/>
          </a:xfrm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D3E625C0-9656-421F-861F-67C8F93362ED}"/>
                </a:ext>
              </a:extLst>
            </p:cNvPr>
            <p:cNvSpPr/>
            <p:nvPr/>
          </p:nvSpPr>
          <p:spPr>
            <a:xfrm rot="2700000">
              <a:off x="9668983" y="1078460"/>
              <a:ext cx="4406148" cy="5299239"/>
            </a:xfrm>
            <a:custGeom>
              <a:avLst/>
              <a:gdLst>
                <a:gd name="connsiteX0" fmla="*/ 0 w 4406148"/>
                <a:gd name="connsiteY0" fmla="*/ 0 h 5299239"/>
                <a:gd name="connsiteX1" fmla="*/ 4406148 w 4406148"/>
                <a:gd name="connsiteY1" fmla="*/ 4406147 h 5299239"/>
                <a:gd name="connsiteX2" fmla="*/ 3513056 w 4406148"/>
                <a:gd name="connsiteY2" fmla="*/ 5299239 h 5299239"/>
                <a:gd name="connsiteX3" fmla="*/ 1 w 4406148"/>
                <a:gd name="connsiteY3" fmla="*/ 5299239 h 5299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6148" h="5299239">
                  <a:moveTo>
                    <a:pt x="0" y="0"/>
                  </a:moveTo>
                  <a:lnTo>
                    <a:pt x="4406148" y="4406147"/>
                  </a:lnTo>
                  <a:lnTo>
                    <a:pt x="3513056" y="5299239"/>
                  </a:lnTo>
                  <a:lnTo>
                    <a:pt x="1" y="5299239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49F8E490-C6E3-4D00-866F-CD85DD88996E}"/>
                </a:ext>
              </a:extLst>
            </p:cNvPr>
            <p:cNvSpPr/>
            <p:nvPr/>
          </p:nvSpPr>
          <p:spPr>
            <a:xfrm rot="8100000" flipH="1">
              <a:off x="9583575" y="1088097"/>
              <a:ext cx="5072180" cy="4843502"/>
            </a:xfrm>
            <a:custGeom>
              <a:avLst/>
              <a:gdLst>
                <a:gd name="connsiteX0" fmla="*/ 5072180 w 5072180"/>
                <a:gd name="connsiteY0" fmla="*/ 4843501 h 4843502"/>
                <a:gd name="connsiteX1" fmla="*/ 228679 w 5072180"/>
                <a:gd name="connsiteY1" fmla="*/ 0 h 4843502"/>
                <a:gd name="connsiteX2" fmla="*/ 1 w 5072180"/>
                <a:gd name="connsiteY2" fmla="*/ 228678 h 4843502"/>
                <a:gd name="connsiteX3" fmla="*/ 0 w 5072180"/>
                <a:gd name="connsiteY3" fmla="*/ 4843502 h 4843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72180" h="4843502">
                  <a:moveTo>
                    <a:pt x="5072180" y="4843501"/>
                  </a:moveTo>
                  <a:lnTo>
                    <a:pt x="228679" y="0"/>
                  </a:lnTo>
                  <a:lnTo>
                    <a:pt x="1" y="228678"/>
                  </a:lnTo>
                  <a:lnTo>
                    <a:pt x="0" y="4843502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noProof="0" dirty="0"/>
            </a:p>
          </p:txBody>
        </p:sp>
      </p:grp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EE8F5B31-1523-46AE-9455-C33DFC1BDDE0}"/>
              </a:ext>
            </a:extLst>
          </p:cNvPr>
          <p:cNvSpPr/>
          <p:nvPr userDrawn="1"/>
        </p:nvSpPr>
        <p:spPr>
          <a:xfrm rot="2700000">
            <a:off x="11438585" y="5665752"/>
            <a:ext cx="877778" cy="1755556"/>
          </a:xfrm>
          <a:custGeom>
            <a:avLst/>
            <a:gdLst>
              <a:gd name="connsiteX0" fmla="*/ 0 w 877778"/>
              <a:gd name="connsiteY0" fmla="*/ 0 h 1755556"/>
              <a:gd name="connsiteX1" fmla="*/ 877778 w 877778"/>
              <a:gd name="connsiteY1" fmla="*/ 877778 h 1755556"/>
              <a:gd name="connsiteX2" fmla="*/ 0 w 877778"/>
              <a:gd name="connsiteY2" fmla="*/ 1755556 h 1755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77778" h="1755556">
                <a:moveTo>
                  <a:pt x="0" y="0"/>
                </a:moveTo>
                <a:lnTo>
                  <a:pt x="877778" y="877778"/>
                </a:lnTo>
                <a:lnTo>
                  <a:pt x="0" y="1755556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5D17048F-C2E1-4775-BC32-50BD6219F89D}"/>
              </a:ext>
            </a:extLst>
          </p:cNvPr>
          <p:cNvSpPr/>
          <p:nvPr userDrawn="1"/>
        </p:nvSpPr>
        <p:spPr>
          <a:xfrm rot="8100000" flipH="1">
            <a:off x="10582265" y="5841410"/>
            <a:ext cx="2372348" cy="1186174"/>
          </a:xfrm>
          <a:custGeom>
            <a:avLst/>
            <a:gdLst>
              <a:gd name="connsiteX0" fmla="*/ 2372348 w 2372348"/>
              <a:gd name="connsiteY0" fmla="*/ 1186174 h 1186174"/>
              <a:gd name="connsiteX1" fmla="*/ 1186174 w 2372348"/>
              <a:gd name="connsiteY1" fmla="*/ 0 h 1186174"/>
              <a:gd name="connsiteX2" fmla="*/ 0 w 2372348"/>
              <a:gd name="connsiteY2" fmla="*/ 1186174 h 1186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72348" h="1186174">
                <a:moveTo>
                  <a:pt x="2372348" y="1186174"/>
                </a:moveTo>
                <a:lnTo>
                  <a:pt x="1186174" y="0"/>
                </a:lnTo>
                <a:lnTo>
                  <a:pt x="0" y="1186174"/>
                </a:lnTo>
                <a:close/>
              </a:path>
            </a:pathLst>
          </a:custGeom>
          <a:pattFill prst="wdUpDiag">
            <a:fgClr>
              <a:schemeClr val="accent1">
                <a:lumMod val="60000"/>
                <a:lumOff val="40000"/>
              </a:schemeClr>
            </a:fgClr>
            <a:bgClr>
              <a:schemeClr val="accent2">
                <a:lumMod val="50000"/>
              </a:schemeClr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B002AA-4848-49C8-A834-036F860C79A3}"/>
              </a:ext>
            </a:extLst>
          </p:cNvPr>
          <p:cNvGrpSpPr/>
          <p:nvPr userDrawn="1"/>
        </p:nvGrpSpPr>
        <p:grpSpPr>
          <a:xfrm rot="16200000" flipH="1">
            <a:off x="9913705" y="6257994"/>
            <a:ext cx="1052473" cy="1209445"/>
            <a:chOff x="10800165" y="7142066"/>
            <a:chExt cx="2775293" cy="3189215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14B187A8-7F8D-469D-A03B-4F835A5746DE}"/>
                </a:ext>
              </a:extLst>
            </p:cNvPr>
            <p:cNvSpPr/>
            <p:nvPr/>
          </p:nvSpPr>
          <p:spPr>
            <a:xfrm rot="2700000">
              <a:off x="10800166" y="7555988"/>
              <a:ext cx="2775292" cy="2775293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3D871D1-A11A-48FB-82A8-8D61AB5CB85C}"/>
                </a:ext>
              </a:extLst>
            </p:cNvPr>
            <p:cNvSpPr/>
            <p:nvPr/>
          </p:nvSpPr>
          <p:spPr>
            <a:xfrm rot="8100000" flipH="1">
              <a:off x="10811837" y="7142066"/>
              <a:ext cx="2751954" cy="2751955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wdDnDiag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2104" y="3886200"/>
            <a:ext cx="7781544" cy="859055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GB" sz="5400" b="1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Section Title 01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94264-A3F5-42E2-9A63-DCCED0457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754880"/>
            <a:ext cx="6803136" cy="3657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800" spc="300">
                <a:solidFill>
                  <a:schemeClr val="accent1">
                    <a:lumMod val="20000"/>
                    <a:lumOff val="80000"/>
                  </a:schemeClr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/>
            <a:r>
              <a:rPr lang="en-US" noProof="0" dirty="0"/>
              <a:t>Click to edit Master text styles</a:t>
            </a:r>
          </a:p>
        </p:txBody>
      </p:sp>
      <p:sp>
        <p:nvSpPr>
          <p:cNvPr id="35" name="Slide Number Placeholder 4">
            <a:extLst>
              <a:ext uri="{FF2B5EF4-FFF2-40B4-BE49-F238E27FC236}">
                <a16:creationId xmlns:a16="http://schemas.microsoft.com/office/drawing/2014/main" id="{6F73F836-940E-4B65-A29C-D0869263C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805638-C2F4-89BE-D8F4-C0AA86847DB3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478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2CDBB6E5-B91E-4946-9390-E8693855103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0C3CC1C9-1FA0-4FE4-8984-4A8B3728D674}"/>
              </a:ext>
            </a:extLst>
          </p:cNvPr>
          <p:cNvSpPr/>
          <p:nvPr userDrawn="1"/>
        </p:nvSpPr>
        <p:spPr>
          <a:xfrm rot="16200000" flipV="1">
            <a:off x="2855762" y="-2473495"/>
            <a:ext cx="6862743" cy="11809733"/>
          </a:xfrm>
          <a:custGeom>
            <a:avLst/>
            <a:gdLst>
              <a:gd name="connsiteX0" fmla="*/ 6862743 w 6862743"/>
              <a:gd name="connsiteY0" fmla="*/ 11809733 h 11809733"/>
              <a:gd name="connsiteX1" fmla="*/ 6862743 w 6862743"/>
              <a:gd name="connsiteY1" fmla="*/ 7708334 h 11809733"/>
              <a:gd name="connsiteX2" fmla="*/ 4147292 w 6862743"/>
              <a:gd name="connsiteY2" fmla="*/ 7708334 h 11809733"/>
              <a:gd name="connsiteX3" fmla="*/ 4147292 w 6862743"/>
              <a:gd name="connsiteY3" fmla="*/ 7708332 h 11809733"/>
              <a:gd name="connsiteX4" fmla="*/ 6862743 w 6862743"/>
              <a:gd name="connsiteY4" fmla="*/ 7708332 h 11809733"/>
              <a:gd name="connsiteX5" fmla="*/ 4147291 w 6862743"/>
              <a:gd name="connsiteY5" fmla="*/ 4987262 h 11809733"/>
              <a:gd name="connsiteX6" fmla="*/ 4147291 w 6862743"/>
              <a:gd name="connsiteY6" fmla="*/ 3835308 h 11809733"/>
              <a:gd name="connsiteX7" fmla="*/ 307017 w 6862743"/>
              <a:gd name="connsiteY7" fmla="*/ 0 h 11809733"/>
              <a:gd name="connsiteX8" fmla="*/ 0 w 6862743"/>
              <a:gd name="connsiteY8" fmla="*/ 0 h 11809733"/>
              <a:gd name="connsiteX9" fmla="*/ 0 w 6862743"/>
              <a:gd name="connsiteY9" fmla="*/ 11809733 h 118097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3" h="11809733">
                <a:moveTo>
                  <a:pt x="6862743" y="11809733"/>
                </a:moveTo>
                <a:lnTo>
                  <a:pt x="6862743" y="7708334"/>
                </a:lnTo>
                <a:lnTo>
                  <a:pt x="4147292" y="7708334"/>
                </a:lnTo>
                <a:lnTo>
                  <a:pt x="4147292" y="7708332"/>
                </a:lnTo>
                <a:lnTo>
                  <a:pt x="6862743" y="7708332"/>
                </a:lnTo>
                <a:lnTo>
                  <a:pt x="4147291" y="4987262"/>
                </a:lnTo>
                <a:lnTo>
                  <a:pt x="4147291" y="3835308"/>
                </a:lnTo>
                <a:lnTo>
                  <a:pt x="307017" y="0"/>
                </a:lnTo>
                <a:lnTo>
                  <a:pt x="0" y="0"/>
                </a:lnTo>
                <a:lnTo>
                  <a:pt x="0" y="1180973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8E049265-431E-48DE-B7F7-4959930171DC}"/>
              </a:ext>
            </a:extLst>
          </p:cNvPr>
          <p:cNvSpPr/>
          <p:nvPr userDrawn="1"/>
        </p:nvSpPr>
        <p:spPr>
          <a:xfrm rot="16200000" flipV="1">
            <a:off x="2626806" y="-2626805"/>
            <a:ext cx="6862743" cy="12116353"/>
          </a:xfrm>
          <a:custGeom>
            <a:avLst/>
            <a:gdLst>
              <a:gd name="connsiteX0" fmla="*/ 6853871 w 6853871"/>
              <a:gd name="connsiteY0" fmla="*/ 12116353 h 12116353"/>
              <a:gd name="connsiteX1" fmla="*/ 6853871 w 6853871"/>
              <a:gd name="connsiteY1" fmla="*/ 8014954 h 12116353"/>
              <a:gd name="connsiteX2" fmla="*/ 4141930 w 6853871"/>
              <a:gd name="connsiteY2" fmla="*/ 8014954 h 12116353"/>
              <a:gd name="connsiteX3" fmla="*/ 4141930 w 6853871"/>
              <a:gd name="connsiteY3" fmla="*/ 8014952 h 12116353"/>
              <a:gd name="connsiteX4" fmla="*/ 6853871 w 6853871"/>
              <a:gd name="connsiteY4" fmla="*/ 8014952 h 12116353"/>
              <a:gd name="connsiteX5" fmla="*/ 4141930 w 6853871"/>
              <a:gd name="connsiteY5" fmla="*/ 5293882 h 12116353"/>
              <a:gd name="connsiteX6" fmla="*/ 4141930 w 6853871"/>
              <a:gd name="connsiteY6" fmla="*/ 4141928 h 12116353"/>
              <a:gd name="connsiteX7" fmla="*/ 0 w 6853871"/>
              <a:gd name="connsiteY7" fmla="*/ 0 h 12116353"/>
              <a:gd name="connsiteX8" fmla="*/ 0 w 6853871"/>
              <a:gd name="connsiteY8" fmla="*/ 12116353 h 12116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853871" h="12116353">
                <a:moveTo>
                  <a:pt x="6853871" y="12116353"/>
                </a:moveTo>
                <a:lnTo>
                  <a:pt x="6853871" y="8014954"/>
                </a:lnTo>
                <a:lnTo>
                  <a:pt x="4141930" y="8014954"/>
                </a:lnTo>
                <a:lnTo>
                  <a:pt x="4141930" y="8014952"/>
                </a:lnTo>
                <a:lnTo>
                  <a:pt x="6853871" y="8014952"/>
                </a:lnTo>
                <a:lnTo>
                  <a:pt x="4141930" y="5293882"/>
                </a:lnTo>
                <a:lnTo>
                  <a:pt x="4141930" y="4141928"/>
                </a:lnTo>
                <a:lnTo>
                  <a:pt x="0" y="0"/>
                </a:lnTo>
                <a:lnTo>
                  <a:pt x="0" y="12116353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173E5F2D-1F8E-4DCC-857F-932C6C6539BB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ECB4C115-EFF9-405C-98BE-F4077B9730D0}"/>
              </a:ext>
            </a:extLst>
          </p:cNvPr>
          <p:cNvSpPr/>
          <p:nvPr userDrawn="1"/>
        </p:nvSpPr>
        <p:spPr>
          <a:xfrm>
            <a:off x="533399" y="914400"/>
            <a:ext cx="1944914" cy="1944914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76200">
            <a:solidFill>
              <a:schemeClr val="accent1"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A300DD-BB54-44ED-A7E4-01CD41EC930F}"/>
              </a:ext>
            </a:extLst>
          </p:cNvPr>
          <p:cNvSpPr txBox="1">
            <a:spLocks/>
          </p:cNvSpPr>
          <p:nvPr userDrawn="1"/>
        </p:nvSpPr>
        <p:spPr>
          <a:xfrm>
            <a:off x="956993" y="923305"/>
            <a:ext cx="1005115" cy="285931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GB" sz="3600" b="0" i="0" kern="120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en-US" sz="18400" noProof="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“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374B20-3E42-44AF-BEF1-8AB3306739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399" y="3200400"/>
            <a:ext cx="7551057" cy="2859313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lnSpc>
                <a:spcPct val="100000"/>
              </a:lnSpc>
              <a:defRPr lang="en-GB" sz="3200" b="0" i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Quote</a:t>
            </a:r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A4E6C1FF-5925-42B3-B7F9-0A0031BDAD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02D6A0-2131-FD49-0ACA-3C2148376510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1753169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Tex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03618670-D1E4-466C-BDB5-FC890AC3145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093243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>
              <a:lnSpc>
                <a:spcPct val="100000"/>
              </a:lnSpc>
              <a:spcBef>
                <a:spcPts val="600"/>
              </a:spcBef>
              <a:spcAft>
                <a:spcPts val="400"/>
              </a:spcAft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48AD78-35B7-8B9B-DADC-9691A6F1AEE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74574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E705F5-12BB-309E-B85C-A40E2072CFA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4073704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0C167E-2626-40DB-AACF-D02543E29BB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409700" y="1749570"/>
            <a:ext cx="9372600" cy="3358860"/>
          </a:xfrm>
        </p:spPr>
        <p:txBody>
          <a:bodyPr anchor="ctr">
            <a:normAutofit/>
          </a:bodyPr>
          <a:lstStyle>
            <a:lvl1pPr marL="0" indent="0" algn="ctr">
              <a:buNone/>
              <a:defRPr sz="6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3BEFFA-E274-AB49-2FB1-B58E82D5FA1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904744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103A49C-32FF-49E6-86F3-FC2E19517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365" y="1825625"/>
            <a:ext cx="11215235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AEEDAD-CB22-BD55-96A7-23C9DE97736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26367082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B3E033F-4449-40FA-BC85-BD2712D313DD}"/>
              </a:ext>
            </a:extLst>
          </p:cNvPr>
          <p:cNvSpPr/>
          <p:nvPr userDrawn="1"/>
        </p:nvSpPr>
        <p:spPr>
          <a:xfrm>
            <a:off x="0" y="0"/>
            <a:ext cx="12192000" cy="6884191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63D26743-0505-444C-80B3-E88EE87DF72B}"/>
              </a:ext>
            </a:extLst>
          </p:cNvPr>
          <p:cNvSpPr/>
          <p:nvPr userDrawn="1"/>
        </p:nvSpPr>
        <p:spPr>
          <a:xfrm>
            <a:off x="0" y="0"/>
            <a:ext cx="12192001" cy="6884191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37145E9-AC61-47D5-9288-8789940F81B6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5E2B3ED-9A49-40A7-B8A3-62595FE513F9}"/>
              </a:ext>
            </a:extLst>
          </p:cNvPr>
          <p:cNvSpPr/>
          <p:nvPr userDrawn="1"/>
        </p:nvSpPr>
        <p:spPr>
          <a:xfrm rot="16200000" flipV="1">
            <a:off x="2664629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1599AF7E-3E34-4597-AA72-9373A7FDB020}"/>
              </a:ext>
            </a:extLst>
          </p:cNvPr>
          <p:cNvSpPr/>
          <p:nvPr userDrawn="1"/>
        </p:nvSpPr>
        <p:spPr>
          <a:xfrm rot="16200000" flipV="1">
            <a:off x="2664628" y="-2664627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2DF563-7FAC-46B3-B24C-7E45CD89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vert="horz" wrap="square" lIns="91440" tIns="45720" rIns="91440" bIns="45720" rtlCol="0" anchor="t">
            <a:spAutoFit/>
          </a:bodyPr>
          <a:lstStyle>
            <a:lvl1pPr>
              <a:defRPr lang="en-GB" sz="3200" b="1" spc="-70" baseline="0" dirty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Master title style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7732E1E7-45E3-4264-8F26-66758696DD1E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E3DF883-8093-49FA-81E1-E5D77F086A25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8944C90-37E5-4BBE-89FF-060627168050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D9EBF8BB-A805-4DDB-B459-082F99815B95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9" name="Rectangle: Single Corner Snipped 18">
              <a:extLst>
                <a:ext uri="{FF2B5EF4-FFF2-40B4-BE49-F238E27FC236}">
                  <a16:creationId xmlns:a16="http://schemas.microsoft.com/office/drawing/2014/main" id="{5D638788-DD47-45E7-939A-FA108A818173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rgbClr val="0C4360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3" name="Rectangle: Single Corner Snipped 2">
              <a:extLst>
                <a:ext uri="{FF2B5EF4-FFF2-40B4-BE49-F238E27FC236}">
                  <a16:creationId xmlns:a16="http://schemas.microsoft.com/office/drawing/2014/main" id="{74BDECEF-EEFE-4332-B3B2-BDE4F82C10FC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8103E00-7E4A-44CD-81AC-06433CAE1110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B51822-97FF-47A7-8E4E-A0F79B4EB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  <a:latin typeface="Trade Gothic LT Pro" panose="020B0503040303020004" pitchFamily="34" charset="0"/>
              </a:defRPr>
            </a:lvl1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7FA80A70-18DE-4DB9-9982-BA75BE54C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0" y="1681163"/>
            <a:ext cx="5157787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6" name="Text Placeholder 4">
            <a:extLst>
              <a:ext uri="{FF2B5EF4-FFF2-40B4-BE49-F238E27FC236}">
                <a16:creationId xmlns:a16="http://schemas.microsoft.com/office/drawing/2014/main" id="{2801C0EF-C078-44B0-AD01-4850E9A65E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500812" y="1681163"/>
            <a:ext cx="5157788" cy="823912"/>
          </a:xfrm>
        </p:spPr>
        <p:txBody>
          <a:bodyPr anchor="t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27" name="Content Placeholder 3">
            <a:extLst>
              <a:ext uri="{FF2B5EF4-FFF2-40B4-BE49-F238E27FC236}">
                <a16:creationId xmlns:a16="http://schemas.microsoft.com/office/drawing/2014/main" id="{7C9DED91-45F6-4308-A085-1EFACA64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4500" y="2505075"/>
            <a:ext cx="5157787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28" name="Content Placeholder 5">
            <a:extLst>
              <a:ext uri="{FF2B5EF4-FFF2-40B4-BE49-F238E27FC236}">
                <a16:creationId xmlns:a16="http://schemas.microsoft.com/office/drawing/2014/main" id="{0574B5E7-B666-439B-9278-67BE1EA6EB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475412" y="2505075"/>
            <a:ext cx="5183188" cy="3684588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35C508B-690E-7A10-3678-17F732216E5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3219167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B0E15-6FC5-434E-8780-B186D9DB0C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C7B128-34F3-405C-B601-8BAFDB434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20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5A7754-E8C7-438B-922D-9027C6CF58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2500" y="6356350"/>
            <a:ext cx="66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3D6C4-4840-40CC-AC84-17E24B3B7BDE}" type="slidenum">
              <a:rPr lang="en-US" noProof="0" smtClean="0"/>
              <a:t>‹#›</a:t>
            </a:fld>
            <a:endParaRPr lang="en-US" noProof="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CDDDB7D-9189-9548-A2B9-81DC62C3C1A3}"/>
              </a:ext>
            </a:extLst>
          </p:cNvPr>
          <p:cNvSpPr/>
          <p:nvPr userDrawn="1"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7" name="Freeform: Shape 9">
            <a:extLst>
              <a:ext uri="{FF2B5EF4-FFF2-40B4-BE49-F238E27FC236}">
                <a16:creationId xmlns:a16="http://schemas.microsoft.com/office/drawing/2014/main" id="{096D8877-6B4A-4540-8927-767DD7401718}"/>
              </a:ext>
            </a:extLst>
          </p:cNvPr>
          <p:cNvSpPr/>
          <p:nvPr userDrawn="1"/>
        </p:nvSpPr>
        <p:spPr>
          <a:xfrm>
            <a:off x="0" y="1"/>
            <a:ext cx="12192001" cy="6857999"/>
          </a:xfrm>
          <a:custGeom>
            <a:avLst/>
            <a:gdLst>
              <a:gd name="connsiteX0" fmla="*/ 0 w 12192001"/>
              <a:gd name="connsiteY0" fmla="*/ 0 h 6884191"/>
              <a:gd name="connsiteX1" fmla="*/ 7540222 w 12192001"/>
              <a:gd name="connsiteY1" fmla="*/ 0 h 6884191"/>
              <a:gd name="connsiteX2" fmla="*/ 10260629 w 12192001"/>
              <a:gd name="connsiteY2" fmla="*/ 2725573 h 6884191"/>
              <a:gd name="connsiteX3" fmla="*/ 11286710 w 12192001"/>
              <a:gd name="connsiteY3" fmla="*/ 2725573 h 6884191"/>
              <a:gd name="connsiteX4" fmla="*/ 12192000 w 12192001"/>
              <a:gd name="connsiteY4" fmla="*/ 3632581 h 6884191"/>
              <a:gd name="connsiteX5" fmla="*/ 12192001 w 12192001"/>
              <a:gd name="connsiteY5" fmla="*/ 6884191 h 6884191"/>
              <a:gd name="connsiteX6" fmla="*/ 0 w 12192001"/>
              <a:gd name="connsiteY6" fmla="*/ 6884191 h 688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1" h="6884191">
                <a:moveTo>
                  <a:pt x="0" y="0"/>
                </a:moveTo>
                <a:lnTo>
                  <a:pt x="7540222" y="0"/>
                </a:lnTo>
                <a:lnTo>
                  <a:pt x="10260629" y="2725573"/>
                </a:lnTo>
                <a:lnTo>
                  <a:pt x="11286710" y="2725573"/>
                </a:lnTo>
                <a:lnTo>
                  <a:pt x="12192000" y="3632581"/>
                </a:lnTo>
                <a:lnTo>
                  <a:pt x="12192001" y="6884191"/>
                </a:lnTo>
                <a:lnTo>
                  <a:pt x="0" y="6884191"/>
                </a:lnTo>
                <a:close/>
              </a:path>
            </a:pathLst>
          </a:cu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8" name="Freeform: Shape 17">
            <a:extLst>
              <a:ext uri="{FF2B5EF4-FFF2-40B4-BE49-F238E27FC236}">
                <a16:creationId xmlns:a16="http://schemas.microsoft.com/office/drawing/2014/main" id="{5AF2E123-FE0F-8541-8E36-5030C450AA7E}"/>
              </a:ext>
            </a:extLst>
          </p:cNvPr>
          <p:cNvSpPr/>
          <p:nvPr userDrawn="1"/>
        </p:nvSpPr>
        <p:spPr>
          <a:xfrm rot="16200000" flipV="1">
            <a:off x="2964809" y="-2364446"/>
            <a:ext cx="6862744" cy="11591639"/>
          </a:xfrm>
          <a:custGeom>
            <a:avLst/>
            <a:gdLst>
              <a:gd name="connsiteX0" fmla="*/ 6862744 w 6862744"/>
              <a:gd name="connsiteY0" fmla="*/ 11591639 h 11591639"/>
              <a:gd name="connsiteX1" fmla="*/ 6862744 w 6862744"/>
              <a:gd name="connsiteY1" fmla="*/ 5240223 h 11591639"/>
              <a:gd name="connsiteX2" fmla="*/ 4145656 w 6862744"/>
              <a:gd name="connsiteY2" fmla="*/ 5240223 h 11591639"/>
              <a:gd name="connsiteX3" fmla="*/ 4145656 w 6862744"/>
              <a:gd name="connsiteY3" fmla="*/ 5240222 h 11591639"/>
              <a:gd name="connsiteX4" fmla="*/ 6862744 w 6862744"/>
              <a:gd name="connsiteY4" fmla="*/ 5240222 h 11591639"/>
              <a:gd name="connsiteX5" fmla="*/ 4145656 w 6862744"/>
              <a:gd name="connsiteY5" fmla="*/ 2519152 h 11591639"/>
              <a:gd name="connsiteX6" fmla="*/ 4145656 w 6862744"/>
              <a:gd name="connsiteY6" fmla="*/ 1367198 h 11591639"/>
              <a:gd name="connsiteX7" fmla="*/ 2775863 w 6862744"/>
              <a:gd name="connsiteY7" fmla="*/ 0 h 11591639"/>
              <a:gd name="connsiteX8" fmla="*/ 0 w 6862744"/>
              <a:gd name="connsiteY8" fmla="*/ 0 h 11591639"/>
              <a:gd name="connsiteX9" fmla="*/ 0 w 6862744"/>
              <a:gd name="connsiteY9" fmla="*/ 11591639 h 11591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62744" h="11591639">
                <a:moveTo>
                  <a:pt x="6862744" y="11591639"/>
                </a:moveTo>
                <a:lnTo>
                  <a:pt x="6862744" y="5240223"/>
                </a:lnTo>
                <a:lnTo>
                  <a:pt x="4145656" y="5240223"/>
                </a:lnTo>
                <a:lnTo>
                  <a:pt x="4145656" y="5240222"/>
                </a:lnTo>
                <a:lnTo>
                  <a:pt x="6862744" y="5240222"/>
                </a:lnTo>
                <a:lnTo>
                  <a:pt x="4145656" y="2519152"/>
                </a:lnTo>
                <a:lnTo>
                  <a:pt x="4145656" y="1367198"/>
                </a:lnTo>
                <a:lnTo>
                  <a:pt x="2775863" y="0"/>
                </a:lnTo>
                <a:lnTo>
                  <a:pt x="0" y="0"/>
                </a:lnTo>
                <a:lnTo>
                  <a:pt x="0" y="11591639"/>
                </a:lnTo>
                <a:close/>
              </a:path>
            </a:pathLst>
          </a:custGeom>
          <a:pattFill prst="wdDnDiag">
            <a:fgClr>
              <a:schemeClr val="accent2"/>
            </a:fgClr>
            <a:bgClr>
              <a:schemeClr val="accent2">
                <a:lumMod val="75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 dirty="0"/>
          </a:p>
        </p:txBody>
      </p:sp>
      <p:sp>
        <p:nvSpPr>
          <p:cNvPr id="9" name="Freeform: Shape 11">
            <a:extLst>
              <a:ext uri="{FF2B5EF4-FFF2-40B4-BE49-F238E27FC236}">
                <a16:creationId xmlns:a16="http://schemas.microsoft.com/office/drawing/2014/main" id="{E5519D99-3B68-924A-9CD0-14B911711CA8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pattFill prst="wdUpDiag">
            <a:fgClr>
              <a:schemeClr val="accent2"/>
            </a:fgClr>
            <a:bgClr>
              <a:schemeClr val="accent2">
                <a:lumMod val="5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0" name="Freeform: Shape 7">
            <a:extLst>
              <a:ext uri="{FF2B5EF4-FFF2-40B4-BE49-F238E27FC236}">
                <a16:creationId xmlns:a16="http://schemas.microsoft.com/office/drawing/2014/main" id="{A09E21A9-FBEF-144C-A152-FE484F3C55C1}"/>
              </a:ext>
            </a:extLst>
          </p:cNvPr>
          <p:cNvSpPr/>
          <p:nvPr userDrawn="1"/>
        </p:nvSpPr>
        <p:spPr>
          <a:xfrm rot="16200000" flipV="1">
            <a:off x="2664629" y="-2669372"/>
            <a:ext cx="6862744" cy="12192000"/>
          </a:xfrm>
          <a:custGeom>
            <a:avLst/>
            <a:gdLst>
              <a:gd name="connsiteX0" fmla="*/ 6849744 w 6849744"/>
              <a:gd name="connsiteY0" fmla="*/ 12192000 h 12192000"/>
              <a:gd name="connsiteX1" fmla="*/ 6849744 w 6849744"/>
              <a:gd name="connsiteY1" fmla="*/ 5840584 h 12192000"/>
              <a:gd name="connsiteX2" fmla="*/ 4137803 w 6849744"/>
              <a:gd name="connsiteY2" fmla="*/ 5840584 h 12192000"/>
              <a:gd name="connsiteX3" fmla="*/ 4137803 w 6849744"/>
              <a:gd name="connsiteY3" fmla="*/ 5840583 h 12192000"/>
              <a:gd name="connsiteX4" fmla="*/ 6849744 w 6849744"/>
              <a:gd name="connsiteY4" fmla="*/ 5840583 h 12192000"/>
              <a:gd name="connsiteX5" fmla="*/ 4137803 w 6849744"/>
              <a:gd name="connsiteY5" fmla="*/ 3119513 h 12192000"/>
              <a:gd name="connsiteX6" fmla="*/ 4137803 w 6849744"/>
              <a:gd name="connsiteY6" fmla="*/ 1967559 h 12192000"/>
              <a:gd name="connsiteX7" fmla="*/ 2170243 w 6849744"/>
              <a:gd name="connsiteY7" fmla="*/ 0 h 12192000"/>
              <a:gd name="connsiteX8" fmla="*/ 0 w 6849744"/>
              <a:gd name="connsiteY8" fmla="*/ 0 h 12192000"/>
              <a:gd name="connsiteX9" fmla="*/ 0 w 6849744"/>
              <a:gd name="connsiteY9" fmla="*/ 1219200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49744" h="12192000">
                <a:moveTo>
                  <a:pt x="6849744" y="12192000"/>
                </a:moveTo>
                <a:lnTo>
                  <a:pt x="6849744" y="5840584"/>
                </a:lnTo>
                <a:lnTo>
                  <a:pt x="4137803" y="5840584"/>
                </a:lnTo>
                <a:lnTo>
                  <a:pt x="4137803" y="5840583"/>
                </a:lnTo>
                <a:lnTo>
                  <a:pt x="6849744" y="5840583"/>
                </a:lnTo>
                <a:lnTo>
                  <a:pt x="4137803" y="3119513"/>
                </a:lnTo>
                <a:lnTo>
                  <a:pt x="4137803" y="1967559"/>
                </a:lnTo>
                <a:lnTo>
                  <a:pt x="2170243" y="0"/>
                </a:lnTo>
                <a:lnTo>
                  <a:pt x="0" y="0"/>
                </a:lnTo>
                <a:lnTo>
                  <a:pt x="0" y="12192000"/>
                </a:lnTo>
                <a:close/>
              </a:path>
            </a:pathLst>
          </a:custGeom>
          <a:solidFill>
            <a:schemeClr val="accent1">
              <a:lumMod val="50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0C7F2CB-A8CE-1545-A08D-93592C4BAEEA}"/>
              </a:ext>
            </a:extLst>
          </p:cNvPr>
          <p:cNvSpPr txBox="1">
            <a:spLocks/>
          </p:cNvSpPr>
          <p:nvPr userDrawn="1"/>
        </p:nvSpPr>
        <p:spPr>
          <a:xfrm>
            <a:off x="444500" y="542925"/>
            <a:ext cx="11214100" cy="535531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US" noProof="0" dirty="0">
                <a:latin typeface="+mj-lt"/>
              </a:rPr>
              <a:t>Click to edit Master title style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068FCE4-1B47-3C4B-B091-013120A97D09}"/>
              </a:ext>
            </a:extLst>
          </p:cNvPr>
          <p:cNvGrpSpPr/>
          <p:nvPr userDrawn="1"/>
        </p:nvGrpSpPr>
        <p:grpSpPr>
          <a:xfrm rot="16200000">
            <a:off x="499388" y="-322655"/>
            <a:ext cx="535531" cy="645309"/>
            <a:chOff x="10945855" y="7317026"/>
            <a:chExt cx="2483924" cy="2993104"/>
          </a:xfrm>
        </p:grpSpPr>
        <p:sp>
          <p:nvSpPr>
            <p:cNvPr id="13" name="Freeform: Shape 15">
              <a:extLst>
                <a:ext uri="{FF2B5EF4-FFF2-40B4-BE49-F238E27FC236}">
                  <a16:creationId xmlns:a16="http://schemas.microsoft.com/office/drawing/2014/main" id="{FEC3FDE7-F27E-5E4E-8752-287CAB7792D4}"/>
                </a:ext>
              </a:extLst>
            </p:cNvPr>
            <p:cNvSpPr/>
            <p:nvPr/>
          </p:nvSpPr>
          <p:spPr>
            <a:xfrm rot="2700000">
              <a:off x="10945855" y="7826207"/>
              <a:ext cx="2483923" cy="2483924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14" name="Freeform: Shape 16">
              <a:extLst>
                <a:ext uri="{FF2B5EF4-FFF2-40B4-BE49-F238E27FC236}">
                  <a16:creationId xmlns:a16="http://schemas.microsoft.com/office/drawing/2014/main" id="{81C902DB-0D21-5044-82B6-9E7A70A1BF62}"/>
                </a:ext>
              </a:extLst>
            </p:cNvPr>
            <p:cNvSpPr/>
            <p:nvPr/>
          </p:nvSpPr>
          <p:spPr>
            <a:xfrm rot="8100000" flipH="1">
              <a:off x="10986797" y="7317026"/>
              <a:ext cx="2402031" cy="2402032"/>
            </a:xfrm>
            <a:custGeom>
              <a:avLst/>
              <a:gdLst>
                <a:gd name="connsiteX0" fmla="*/ 754341 w 754341"/>
                <a:gd name="connsiteY0" fmla="*/ 754341 h 754341"/>
                <a:gd name="connsiteX1" fmla="*/ 0 w 754341"/>
                <a:gd name="connsiteY1" fmla="*/ 754341 h 754341"/>
                <a:gd name="connsiteX2" fmla="*/ 0 w 754341"/>
                <a:gd name="connsiteY2" fmla="*/ 0 h 754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4341" h="754341">
                  <a:moveTo>
                    <a:pt x="754341" y="754341"/>
                  </a:moveTo>
                  <a:lnTo>
                    <a:pt x="0" y="754341"/>
                  </a:lnTo>
                  <a:lnTo>
                    <a:pt x="0" y="0"/>
                  </a:lnTo>
                  <a:close/>
                </a:path>
              </a:pathLst>
            </a:custGeom>
            <a:pattFill prst="dkHorz">
              <a:fgClr>
                <a:schemeClr val="accent1">
                  <a:lumMod val="60000"/>
                  <a:lumOff val="40000"/>
                </a:schemeClr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BE1E08A0-195D-694F-947B-986A76FBB93E}"/>
              </a:ext>
            </a:extLst>
          </p:cNvPr>
          <p:cNvGrpSpPr/>
          <p:nvPr userDrawn="1"/>
        </p:nvGrpSpPr>
        <p:grpSpPr>
          <a:xfrm>
            <a:off x="-1" y="1357409"/>
            <a:ext cx="12192001" cy="4846320"/>
            <a:chOff x="-1" y="1357409"/>
            <a:chExt cx="12192001" cy="4917518"/>
          </a:xfrm>
        </p:grpSpPr>
        <p:sp>
          <p:nvSpPr>
            <p:cNvPr id="16" name="Rectangle: Single Corner Snipped 18">
              <a:extLst>
                <a:ext uri="{FF2B5EF4-FFF2-40B4-BE49-F238E27FC236}">
                  <a16:creationId xmlns:a16="http://schemas.microsoft.com/office/drawing/2014/main" id="{ED5DFFCD-1EE3-E64E-B51F-BD7D72413E0B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0" cy="4917518"/>
            </a:xfrm>
            <a:prstGeom prst="snip1Rect">
              <a:avLst>
                <a:gd name="adj" fmla="val 0"/>
              </a:avLst>
            </a:prstGeom>
            <a:pattFill prst="dkVert">
              <a:fgClr>
                <a:schemeClr val="accent5"/>
              </a:fgClr>
              <a:bgClr>
                <a:schemeClr val="accent2">
                  <a:lumMod val="50000"/>
                </a:schemeClr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/>
              <a:endParaRPr lang="en-US" noProof="0" dirty="0"/>
            </a:p>
          </p:txBody>
        </p:sp>
        <p:sp>
          <p:nvSpPr>
            <p:cNvPr id="17" name="Rectangle: Single Corner Snipped 2">
              <a:extLst>
                <a:ext uri="{FF2B5EF4-FFF2-40B4-BE49-F238E27FC236}">
                  <a16:creationId xmlns:a16="http://schemas.microsoft.com/office/drawing/2014/main" id="{C12DB3CA-8E64-AA43-BFBE-A2CA9A816DBE}"/>
                </a:ext>
              </a:extLst>
            </p:cNvPr>
            <p:cNvSpPr/>
            <p:nvPr userDrawn="1"/>
          </p:nvSpPr>
          <p:spPr>
            <a:xfrm flipV="1">
              <a:off x="-1" y="1357409"/>
              <a:ext cx="12192001" cy="4917518"/>
            </a:xfrm>
            <a:prstGeom prst="snip1Rect">
              <a:avLst>
                <a:gd name="adj" fmla="val 19670"/>
              </a:avLst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18" name="Freeform: Shape 23">
            <a:extLst>
              <a:ext uri="{FF2B5EF4-FFF2-40B4-BE49-F238E27FC236}">
                <a16:creationId xmlns:a16="http://schemas.microsoft.com/office/drawing/2014/main" id="{A587DEFD-D470-4142-8E0D-A71DDB147C92}"/>
              </a:ext>
            </a:extLst>
          </p:cNvPr>
          <p:cNvSpPr/>
          <p:nvPr userDrawn="1"/>
        </p:nvSpPr>
        <p:spPr>
          <a:xfrm flipH="1">
            <a:off x="10782300" y="5448297"/>
            <a:ext cx="1409700" cy="1409703"/>
          </a:xfrm>
          <a:custGeom>
            <a:avLst/>
            <a:gdLst>
              <a:gd name="connsiteX0" fmla="*/ 754341 w 754341"/>
              <a:gd name="connsiteY0" fmla="*/ 754341 h 754341"/>
              <a:gd name="connsiteX1" fmla="*/ 0 w 754341"/>
              <a:gd name="connsiteY1" fmla="*/ 754341 h 754341"/>
              <a:gd name="connsiteX2" fmla="*/ 0 w 754341"/>
              <a:gd name="connsiteY2" fmla="*/ 0 h 7543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54341" h="754341">
                <a:moveTo>
                  <a:pt x="754341" y="754341"/>
                </a:moveTo>
                <a:lnTo>
                  <a:pt x="0" y="754341"/>
                </a:lnTo>
                <a:lnTo>
                  <a:pt x="0" y="0"/>
                </a:lnTo>
                <a:close/>
              </a:path>
            </a:pathLst>
          </a:custGeom>
          <a:pattFill prst="dkHorz">
            <a:fgClr>
              <a:schemeClr val="accent2">
                <a:lumMod val="50000"/>
              </a:schemeClr>
            </a:fgClr>
            <a:bgClr>
              <a:schemeClr val="accent2"/>
            </a:bgClr>
          </a:patt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7D9BF857-7910-734D-A217-5E3344220AA2}"/>
              </a:ext>
            </a:extLst>
          </p:cNvPr>
          <p:cNvSpPr txBox="1">
            <a:spLocks/>
          </p:cNvSpPr>
          <p:nvPr userDrawn="1"/>
        </p:nvSpPr>
        <p:spPr>
          <a:xfrm>
            <a:off x="11252200" y="6315075"/>
            <a:ext cx="4064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Trade Gothic LT Pro" panose="020B05030403030200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C263D6C4-4840-40CC-AC84-17E24B3B7BDE}" type="slidenum">
              <a:rPr lang="en-US" noProof="0" smtClean="0"/>
              <a:pPr/>
              <a:t>‹#›</a:t>
            </a:fld>
            <a:endParaRPr lang="en-US" noProof="0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43F238-D3C1-D724-EF97-C6F5878D6B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</p:spTree>
    <p:extLst>
      <p:ext uri="{BB962C8B-B14F-4D97-AF65-F5344CB8AC3E}">
        <p14:creationId xmlns:p14="http://schemas.microsoft.com/office/powerpoint/2010/main" val="666093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6" r:id="rId4"/>
    <p:sldLayoutId id="2147483654" r:id="rId5"/>
    <p:sldLayoutId id="2147483661" r:id="rId6"/>
    <p:sldLayoutId id="2147483677" r:id="rId7"/>
    <p:sldLayoutId id="2147483674" r:id="rId8"/>
    <p:sldLayoutId id="2147483665" r:id="rId9"/>
    <p:sldLayoutId id="2147483673" r:id="rId10"/>
    <p:sldLayoutId id="2147483662" r:id="rId11"/>
    <p:sldLayoutId id="2147483663" r:id="rId12"/>
    <p:sldLayoutId id="2147483664" r:id="rId13"/>
    <p:sldLayoutId id="2147483675" r:id="rId14"/>
    <p:sldLayoutId id="2147483676" r:id="rId15"/>
    <p:sldLayoutId id="2147483672" r:id="rId16"/>
    <p:sldLayoutId id="2147483667" r:id="rId17"/>
    <p:sldLayoutId id="2147483668" r:id="rId1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36" userDrawn="1">
          <p15:clr>
            <a:srgbClr val="F26B43"/>
          </p15:clr>
        </p15:guide>
        <p15:guide id="4" orient="horz" pos="336" userDrawn="1">
          <p15:clr>
            <a:srgbClr val="F26B43"/>
          </p15:clr>
        </p15:guide>
        <p15:guide id="5" pos="7344" userDrawn="1">
          <p15:clr>
            <a:srgbClr val="F26B43"/>
          </p15:clr>
        </p15:guide>
        <p15:guide id="6" orient="horz" pos="3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foyinc.com/foy-customers/standard-forms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foyinc.com/foy-customers/downloads-10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s://foyinc.com/foy-customers/downloads-10/" TargetMode="External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hyperlink" Target="https://mccsapsolutions.com/capacitacion-de-sap-crystal-reports/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s://foyinc.com/foy-customers/downloads-10/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mccsapsolutions.com/capacitacion-de-sap-crystal-reports/" TargetMode="External"/><Relationship Id="rId4" Type="http://schemas.openxmlformats.org/officeDocument/2006/relationships/image" Target="../media/image21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70002E-8362-22A1-6FCF-EBE8EAC3DE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487" y="2395728"/>
            <a:ext cx="8449851" cy="1243584"/>
          </a:xfrm>
        </p:spPr>
        <p:txBody>
          <a:bodyPr/>
          <a:lstStyle/>
          <a:p>
            <a:r>
              <a:rPr lang="en-US" dirty="0"/>
              <a:t>Reporting and Emailing Documents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948701F-DF9F-DE8F-BDE0-5F9DA2BE89F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05AD0F-2470-318C-C378-C340171713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561D3A-A5AE-752C-0476-CD0D10931E9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t>1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75896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B0EC387-5B71-5831-D1B6-661B52D77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you need to do…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2B07051-2008-6FB1-BFA9-EE0137C5F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10</a:t>
            </a:fld>
            <a:endParaRPr lang="en-US" noProof="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1AFE88A-CDCC-EA14-6F84-A2C1D0468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" y="2658980"/>
            <a:ext cx="8035170" cy="2086276"/>
          </a:xfrm>
        </p:spPr>
        <p:txBody>
          <a:bodyPr>
            <a:normAutofit fontScale="90000"/>
          </a:bodyPr>
          <a:lstStyle/>
          <a:p>
            <a:r>
              <a:rPr lang="en-US" dirty="0"/>
              <a:t>Modifying Your Reports for New EPICS 10 Features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BD1120-8A2A-93C3-5728-F5BDA64D93F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242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5F47A4C-A7EA-34C5-0E6C-F0E84311E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Reports Need to Be Updated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418D16-313B-44CB-83FC-FD9E7C874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11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3E5F6AB-C4FE-72BD-AC58-44C1C4EC3F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9358720" cy="4817945"/>
          </a:xfrm>
        </p:spPr>
        <p:txBody>
          <a:bodyPr/>
          <a:lstStyle/>
          <a:p>
            <a:r>
              <a:rPr lang="en-US" dirty="0"/>
              <a:t>There are many new features in EPICS 10</a:t>
            </a:r>
          </a:p>
          <a:p>
            <a:r>
              <a:rPr lang="en-US" dirty="0"/>
              <a:t>Some rely on reports to fully implement the feature</a:t>
            </a:r>
          </a:p>
          <a:p>
            <a:r>
              <a:rPr lang="en-US" dirty="0"/>
              <a:t>Two key reports need to be updated</a:t>
            </a:r>
          </a:p>
          <a:p>
            <a:pPr lvl="1"/>
            <a:r>
              <a:rPr lang="en-US" dirty="0"/>
              <a:t>Manifest</a:t>
            </a:r>
          </a:p>
          <a:p>
            <a:pPr lvl="1"/>
            <a:r>
              <a:rPr lang="en-US" dirty="0"/>
              <a:t>Workorder</a:t>
            </a:r>
          </a:p>
          <a:p>
            <a:r>
              <a:rPr lang="en-US" dirty="0"/>
              <a:t>And reports that show die or part drawings</a:t>
            </a:r>
          </a:p>
          <a:p>
            <a:r>
              <a:rPr lang="en-US" dirty="0"/>
              <a:t>Please contact the Foy Team for assistance as needed</a:t>
            </a:r>
            <a:br>
              <a:rPr lang="en-US" dirty="0"/>
            </a:br>
            <a:r>
              <a:rPr lang="en-US" dirty="0"/>
              <a:t>We are glad to help!!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30469-011C-6F00-69E9-6BDBB731315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29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E59902B-4027-DE76-B856-C8AA779A07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Reprint OSP Manifest &amp; Warehouse Customers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548D08-2467-8982-7F26-8ADE711C8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1E41DDB-7C5D-700F-E0C7-6CA8E4E75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Manifest Report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74628E-0794-B11A-DF60-6A8499946BD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05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EDC970B-3464-7DFE-A64B-4FA9A4998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Two New Features for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37B809-CADC-FAC2-8AEE-20296E0DC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13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5C863C-2773-3616-7C6E-BA7682167B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10273119" cy="4093243"/>
          </a:xfrm>
        </p:spPr>
        <p:txBody>
          <a:bodyPr/>
          <a:lstStyle/>
          <a:p>
            <a:r>
              <a:rPr lang="en-US" dirty="0"/>
              <a:t>Reprint Manifest for OSP</a:t>
            </a:r>
          </a:p>
          <a:p>
            <a:r>
              <a:rPr lang="en-US" dirty="0"/>
              <a:t>Warehouse Customers</a:t>
            </a:r>
          </a:p>
          <a:p>
            <a:endParaRPr lang="en-US" dirty="0"/>
          </a:p>
          <a:p>
            <a:r>
              <a:rPr lang="en-US" dirty="0"/>
              <a:t>To support these features, these two changes are needed…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Selection formula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Ticket Number formula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B3E9CA-7BC2-3E60-EBED-EC9A7268C9A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9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80D6BB-DDFE-766B-3B11-345102874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C385397-6A11-D299-4AF0-565A1985B1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Manifest Selection Formula (the Select Expert)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8F7B3F7-BE81-59D6-ED7A-8D6FB8945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14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6F8083B-F835-CE8D-7BB2-5FF7E1DC0C0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8593174" cy="409324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Open your manifest report in Crystal Reports designer software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Open the Select Expert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Change the formula to look like this…</a:t>
            </a:r>
            <a:br>
              <a:rPr lang="en-US" dirty="0"/>
            </a:br>
            <a:r>
              <a:rPr lang="en-US" sz="2400" dirty="0"/>
              <a:t>(You can copy and paste from here)</a:t>
            </a:r>
          </a:p>
          <a:p>
            <a:pPr marL="0" indent="0">
              <a:buNone/>
            </a:pPr>
            <a:br>
              <a:rPr lang="en-US" dirty="0"/>
            </a:br>
            <a:br>
              <a:rPr lang="en-US" dirty="0"/>
            </a:br>
            <a:br>
              <a:rPr lang="en-US" sz="1600" dirty="0"/>
            </a:br>
            <a:endParaRPr lang="en-US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20437-75BE-1250-33B2-F29877B0154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E95867-7B52-F073-FC5E-0BF1ADDA6863}"/>
              </a:ext>
            </a:extLst>
          </p:cNvPr>
          <p:cNvSpPr txBox="1"/>
          <p:nvPr/>
        </p:nvSpPr>
        <p:spPr>
          <a:xfrm>
            <a:off x="1081567" y="4179875"/>
            <a:ext cx="9939965" cy="213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Dept_OrderEntry.Category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"ORDER ENTRY" and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(({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'*' AND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SOItemDept_Ship.DeptNum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'TO_' + trim({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Manifest.CustNum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}))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in ['S','W'] AND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Dept_Ship.Category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'SHIP'))</a:t>
            </a:r>
          </a:p>
        </p:txBody>
      </p:sp>
    </p:spTree>
    <p:extLst>
      <p:ext uri="{BB962C8B-B14F-4D97-AF65-F5344CB8AC3E}">
        <p14:creationId xmlns:p14="http://schemas.microsoft.com/office/powerpoint/2010/main" val="28183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0EA3D0-9444-D38C-8BF9-6D7420595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247C7B2-7BE0-B221-4CB0-09F69B9C9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Manifest Selection Formula (the Select Expert)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87E538-2F6C-8D41-354B-D68039319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15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E8F8321-40DE-7EFD-B246-3914EBD937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10443240" cy="441390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This formula supports…</a:t>
            </a:r>
          </a:p>
          <a:p>
            <a:pPr lvl="1"/>
            <a:r>
              <a:rPr lang="en-US" dirty="0"/>
              <a:t>Reprint OSP manifest – 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= ‘*’ </a:t>
            </a:r>
            <a:r>
              <a:rPr lang="en-US" dirty="0"/>
              <a:t>…</a:t>
            </a:r>
          </a:p>
          <a:p>
            <a:pPr lvl="1"/>
            <a:r>
              <a:rPr lang="en-US" dirty="0"/>
              <a:t>Warehouse – </a:t>
            </a:r>
            <a:r>
              <a:rPr lang="en-US" sz="32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sz="3200" dirty="0">
                <a:latin typeface="Courier New" panose="02070309020205020404" pitchFamily="49" charset="0"/>
                <a:cs typeface="Courier New" panose="02070309020205020404" pitchFamily="49" charset="0"/>
              </a:rPr>
              <a:t> in [‘S’, ‘W’] </a:t>
            </a:r>
            <a:r>
              <a:rPr lang="en-US" dirty="0"/>
              <a:t>…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2F928D-1FA7-C7FA-D6A9-4AE69091E30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B0D9EF-1653-D1AB-CE02-40D2B97EB001}"/>
              </a:ext>
            </a:extLst>
          </p:cNvPr>
          <p:cNvSpPr txBox="1"/>
          <p:nvPr/>
        </p:nvSpPr>
        <p:spPr>
          <a:xfrm>
            <a:off x="1081567" y="1395513"/>
            <a:ext cx="9939965" cy="2135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Dept_OrderEntry.Category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"ORDER ENTRY" and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(({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'*' AND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SOItemDept_Ship.DeptNum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'TO_' + trim({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Manifest.CustNum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}))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OR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in ['S','W'] AND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Dept_Ship.Category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'SHIP'))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688F8623-E275-14EB-D2A0-A7CAECF413EF}"/>
              </a:ext>
            </a:extLst>
          </p:cNvPr>
          <p:cNvSpPr/>
          <p:nvPr/>
        </p:nvSpPr>
        <p:spPr>
          <a:xfrm>
            <a:off x="8344945" y="4246759"/>
            <a:ext cx="872068" cy="709590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B0D0C06-8AB3-F4D8-5A12-900E328729F6}"/>
              </a:ext>
            </a:extLst>
          </p:cNvPr>
          <p:cNvSpPr/>
          <p:nvPr/>
        </p:nvSpPr>
        <p:spPr>
          <a:xfrm>
            <a:off x="8619174" y="4926672"/>
            <a:ext cx="959274" cy="780549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6134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10C26-501A-8334-BBB7-340530355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Manifest “Ticket Number” Formula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9C948B-EDF4-9458-8ABD-9374F0A12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3A968-48B7-046C-9FC0-19DA2251DF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403499"/>
            <a:ext cx="8146607" cy="431513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Open the formula named “Ticket Number”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Make it look like this…</a:t>
            </a:r>
            <a:br>
              <a:rPr lang="en-US" dirty="0"/>
            </a:br>
            <a:r>
              <a:rPr lang="en-US" sz="2400" dirty="0"/>
              <a:t>(You can copy and paste from here)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312D3B-3FC8-A999-2BDC-DF7E751C1E9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BB21732-5690-B572-F42E-12E0DC43FE04}"/>
              </a:ext>
            </a:extLst>
          </p:cNvPr>
          <p:cNvSpPr txBox="1"/>
          <p:nvPr/>
        </p:nvSpPr>
        <p:spPr>
          <a:xfrm>
            <a:off x="3870694" y="3429000"/>
            <a:ext cx="4450611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"*" Then</a:t>
            </a:r>
          </a:p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Ticket.origTicketNum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Ticket.TicketNum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98755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B37E5F-0580-3769-D92E-59138D25F2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59B8C-6AD4-C6AD-9E62-31AA0E8A38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Manifest “Ticket Number” Formula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B93479-7E7B-E99C-84FB-EC3496FE9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AADFA03-D0F1-1B03-E89C-DF6A7F4F7B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3157870"/>
            <a:ext cx="10251854" cy="2560758"/>
          </a:xfrm>
        </p:spPr>
        <p:txBody>
          <a:bodyPr/>
          <a:lstStyle/>
          <a:p>
            <a:r>
              <a:rPr lang="en-US" dirty="0"/>
              <a:t>For OSP manifests, this formula counts </a:t>
            </a:r>
            <a:r>
              <a:rPr lang="en-US" i="1" dirty="0"/>
              <a:t>original</a:t>
            </a:r>
            <a:r>
              <a:rPr lang="en-US" dirty="0"/>
              <a:t> </a:t>
            </a:r>
            <a:r>
              <a:rPr lang="en-US" dirty="0" err="1"/>
              <a:t>TicketNum</a:t>
            </a:r>
            <a:r>
              <a:rPr lang="en-US" dirty="0"/>
              <a:t> from the duplicate status * tickets</a:t>
            </a:r>
            <a:endParaRPr lang="en-US" sz="3200" b="1" dirty="0"/>
          </a:p>
          <a:p>
            <a:r>
              <a:rPr lang="en-US" dirty="0"/>
              <a:t>For all others, it counts the </a:t>
            </a:r>
            <a:r>
              <a:rPr lang="en-US" dirty="0" err="1"/>
              <a:t>TicketNum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br>
              <a:rPr lang="en-US" dirty="0"/>
            </a:b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364FCD-6D30-F4DF-F581-BF4280BFF4A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CF79302-345E-3A3B-25C4-C1C92E1D0626}"/>
              </a:ext>
            </a:extLst>
          </p:cNvPr>
          <p:cNvSpPr txBox="1"/>
          <p:nvPr/>
        </p:nvSpPr>
        <p:spPr>
          <a:xfrm>
            <a:off x="3826244" y="1517998"/>
            <a:ext cx="4450611" cy="120032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Ticket.Status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 = "*" Then</a:t>
            </a:r>
          </a:p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Ticket.origTicketNum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</a:p>
          <a:p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{</a:t>
            </a:r>
            <a:r>
              <a:rPr lang="en-US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Ticket.TicketNum</a:t>
            </a:r>
            <a:r>
              <a:rPr lang="en-US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2263498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9C99645-0408-6F16-AAC6-DC10A449CB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Manifest Report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59C893-2823-EB7B-52DF-4DE2C48A0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18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F9B95A-EE95-33D4-725F-89D4BE1EA8B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8614440" cy="4093243"/>
          </a:xfrm>
        </p:spPr>
        <p:txBody>
          <a:bodyPr/>
          <a:lstStyle/>
          <a:p>
            <a:r>
              <a:rPr lang="en-US" dirty="0"/>
              <a:t>These changes are included in our standard Manifest report</a:t>
            </a:r>
          </a:p>
          <a:p>
            <a:r>
              <a:rPr lang="en-US" dirty="0"/>
              <a:t>Download the report here</a:t>
            </a:r>
          </a:p>
          <a:p>
            <a:pPr marL="0" indent="0">
              <a:buNone/>
            </a:pPr>
            <a:r>
              <a:rPr lang="en-US" dirty="0">
                <a:highlight>
                  <a:srgbClr val="C0C0C0"/>
                </a:highlight>
                <a:hlinkClick r:id="rId3"/>
              </a:rPr>
              <a:t>https://foyinc.com/foy-customers/standard-forms/</a:t>
            </a:r>
            <a:r>
              <a:rPr lang="en-US" dirty="0">
                <a:highlight>
                  <a:srgbClr val="C0C0C0"/>
                </a:highlight>
              </a:rPr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2604F-EB52-B6E2-46F4-DDD37224D20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365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C89FF3-6DAF-44C0-8365-D4EAB527E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Consideration for Manifest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1A9C76-25A3-2E85-A7E3-9F3451A940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19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DBD56B-0E83-1DDD-EA42-75100F4A34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10671176" cy="4093243"/>
          </a:xfrm>
        </p:spPr>
        <p:txBody>
          <a:bodyPr/>
          <a:lstStyle/>
          <a:p>
            <a:r>
              <a:rPr lang="en-US" dirty="0"/>
              <a:t>The new Status * tickets will not exist immediately</a:t>
            </a:r>
            <a:br>
              <a:rPr lang="en-US" dirty="0"/>
            </a:br>
            <a:r>
              <a:rPr lang="en-US" dirty="0"/>
              <a:t>after installing EPICS 10</a:t>
            </a:r>
          </a:p>
          <a:p>
            <a:pPr lvl="1"/>
            <a:r>
              <a:rPr lang="en-US" dirty="0"/>
              <a:t>You have to print some OSP tickets in EPICS 10 first</a:t>
            </a:r>
          </a:p>
          <a:p>
            <a:r>
              <a:rPr lang="en-US" dirty="0"/>
              <a:t>The new Manifest looks for status * tickets (not status O)</a:t>
            </a:r>
          </a:p>
          <a:p>
            <a:r>
              <a:rPr lang="en-US" dirty="0"/>
              <a:t>So, you should wait just a bit before using the new Manifest</a:t>
            </a:r>
          </a:p>
          <a:p>
            <a:pPr lvl="1"/>
            <a:r>
              <a:rPr lang="en-US" dirty="0"/>
              <a:t>A few days… a week (?)</a:t>
            </a:r>
          </a:p>
          <a:p>
            <a:r>
              <a:rPr lang="en-US" dirty="0"/>
              <a:t>But go ahead and update a copy of your Manifest now </a:t>
            </a:r>
            <a:br>
              <a:rPr lang="en-US" dirty="0"/>
            </a:br>
            <a:r>
              <a:rPr lang="en-US" dirty="0"/>
              <a:t>so you’re ready to just drop it in when you are ready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B6FF37-674F-BCB8-BC9F-1CED3A02AEE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146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8799BA1-57E3-C048-2EAA-21FF291298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5B1B81-2E61-DDDA-917E-AB9D7B0CE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FE5280-4C2E-6962-4802-053C468E6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3" y="3886200"/>
            <a:ext cx="8035449" cy="859055"/>
          </a:xfrm>
        </p:spPr>
        <p:txBody>
          <a:bodyPr>
            <a:normAutofit fontScale="90000"/>
          </a:bodyPr>
          <a:lstStyle/>
          <a:p>
            <a:r>
              <a:rPr lang="en-US" dirty="0"/>
              <a:t>New Reports for EPICS 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61E07B-1773-AE2D-951B-D3D9A32B2E02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64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3F795C-B8E6-F2CC-A10B-D0E7FDD0A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Workorder and </a:t>
            </a:r>
            <a:r>
              <a:rPr lang="en-US" dirty="0" err="1"/>
              <a:t>DieCopy</a:t>
            </a:r>
            <a:r>
              <a:rPr lang="en-US" dirty="0"/>
              <a:t> Table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880940-67FD-3EB9-3B8B-D4CD08163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20</a:t>
            </a:fld>
            <a:endParaRPr lang="en-US" noProof="0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CC2D7D3D-964D-48FC-1767-88D99BBB74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Workorder Report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229A42-6189-B6FC-E538-67EC24B5EBE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0426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9A395-A06A-3B43-353B-45EAB87581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B9DD4B-C3CD-05B9-F96C-2D759A35E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21</a:t>
            </a:fld>
            <a:endParaRPr lang="en-US" noProof="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3965C8E-63C6-B903-9FCB-C563FA6FCE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745705"/>
            <a:ext cx="7985125" cy="4093243"/>
          </a:xfrm>
        </p:spPr>
        <p:txBody>
          <a:bodyPr/>
          <a:lstStyle/>
          <a:p>
            <a:r>
              <a:rPr lang="en-US" dirty="0"/>
              <a:t>Each die copy can have multiple configurations for press planning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1DB20-70AA-7A1F-FDC5-12AC28E459C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39833525-803A-46C3-5C8B-E499232926A3}"/>
              </a:ext>
            </a:extLst>
          </p:cNvPr>
          <p:cNvSpPr txBox="1">
            <a:spLocks/>
          </p:cNvSpPr>
          <p:nvPr/>
        </p:nvSpPr>
        <p:spPr>
          <a:xfrm>
            <a:off x="444500" y="542925"/>
            <a:ext cx="11214100" cy="118962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Needed Changes to Support </a:t>
            </a:r>
            <a:br>
              <a:rPr lang="en-US" dirty="0"/>
            </a:br>
            <a:r>
              <a:rPr lang="en-US" dirty="0"/>
              <a:t>Press &amp; Alloy Specs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5959B7F-44EC-399A-FD06-3E36128F01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09" y="2895600"/>
            <a:ext cx="11982191" cy="3962400"/>
          </a:xfrm>
          <a:prstGeom prst="rect">
            <a:avLst/>
          </a:prstGeom>
        </p:spPr>
      </p:pic>
      <p:sp>
        <p:nvSpPr>
          <p:cNvPr id="11" name="Speech Bubble: Rectangle 10">
            <a:extLst>
              <a:ext uri="{FF2B5EF4-FFF2-40B4-BE49-F238E27FC236}">
                <a16:creationId xmlns:a16="http://schemas.microsoft.com/office/drawing/2014/main" id="{F2A71B8B-FE74-EA97-1C67-433F76B5548D}"/>
              </a:ext>
            </a:extLst>
          </p:cNvPr>
          <p:cNvSpPr/>
          <p:nvPr/>
        </p:nvSpPr>
        <p:spPr>
          <a:xfrm>
            <a:off x="5766430" y="4389531"/>
            <a:ext cx="2897886" cy="974537"/>
          </a:xfrm>
          <a:prstGeom prst="wedgeRectCallout">
            <a:avLst>
              <a:gd name="adj1" fmla="val -43582"/>
              <a:gd name="adj2" fmla="val 16078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Multiple Specs</a:t>
            </a:r>
          </a:p>
        </p:txBody>
      </p:sp>
    </p:spTree>
    <p:extLst>
      <p:ext uri="{BB962C8B-B14F-4D97-AF65-F5344CB8AC3E}">
        <p14:creationId xmlns:p14="http://schemas.microsoft.com/office/powerpoint/2010/main" val="17446936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5E19DA-D458-C9B2-460B-7E7D51DB6C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A0114F-9212-44D9-CFF7-D0F0F8EAE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22</a:t>
            </a:fld>
            <a:endParaRPr lang="en-US" noProof="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8CE7B5-2D42-D643-5BE4-FE71A566FC8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745705"/>
            <a:ext cx="10273119" cy="4093243"/>
          </a:xfrm>
        </p:spPr>
        <p:txBody>
          <a:bodyPr/>
          <a:lstStyle/>
          <a:p>
            <a:r>
              <a:rPr lang="en-US" dirty="0"/>
              <a:t>Each die copy can have multiple configurations </a:t>
            </a:r>
            <a:br>
              <a:rPr lang="en-US" dirty="0"/>
            </a:br>
            <a:r>
              <a:rPr lang="en-US" dirty="0"/>
              <a:t>for press planning</a:t>
            </a:r>
          </a:p>
          <a:p>
            <a:r>
              <a:rPr lang="en-US" dirty="0"/>
              <a:t>This data is copied to the Workorder table</a:t>
            </a:r>
          </a:p>
          <a:p>
            <a:pPr lvl="1"/>
            <a:r>
              <a:rPr lang="en-US" dirty="0"/>
              <a:t>Making it easy for us to change the report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41B212-866D-F4C1-4D9E-762DE10F2E6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89E4426A-A7B8-4F7C-7788-60978FC2ED4D}"/>
              </a:ext>
            </a:extLst>
          </p:cNvPr>
          <p:cNvSpPr txBox="1">
            <a:spLocks/>
          </p:cNvSpPr>
          <p:nvPr/>
        </p:nvSpPr>
        <p:spPr>
          <a:xfrm>
            <a:off x="444500" y="542925"/>
            <a:ext cx="11214100" cy="118962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Needed Changes to Support </a:t>
            </a:r>
            <a:br>
              <a:rPr lang="en-US" dirty="0"/>
            </a:br>
            <a:r>
              <a:rPr lang="en-US" dirty="0"/>
              <a:t>Press &amp; Alloy Specs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373C54-DEBA-939E-F045-5CB1280C2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2705" y="3856710"/>
            <a:ext cx="9075821" cy="3001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731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7C22AD-BC11-9DD8-AF79-BC32466FA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E9BF858-F499-CB6E-A405-4C84ACD7F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23</a:t>
            </a:fld>
            <a:endParaRPr lang="en-US" noProof="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EA56716-9B9F-EE53-B49A-AB961540C38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745705"/>
            <a:ext cx="8362616" cy="4093243"/>
          </a:xfrm>
        </p:spPr>
        <p:txBody>
          <a:bodyPr/>
          <a:lstStyle/>
          <a:p>
            <a:r>
              <a:rPr lang="en-US" dirty="0"/>
              <a:t>New to the Workorder table</a:t>
            </a:r>
          </a:p>
          <a:p>
            <a:pPr lvl="1"/>
            <a:r>
              <a:rPr lang="en-US" dirty="0"/>
              <a:t>Backer</a:t>
            </a:r>
          </a:p>
          <a:p>
            <a:pPr lvl="1"/>
            <a:r>
              <a:rPr lang="en-US" dirty="0"/>
              <a:t>Bolster</a:t>
            </a:r>
          </a:p>
          <a:p>
            <a:pPr lvl="1"/>
            <a:r>
              <a:rPr lang="en-US" dirty="0" err="1"/>
              <a:t>BilTemp</a:t>
            </a:r>
            <a:endParaRPr lang="en-US" dirty="0"/>
          </a:p>
          <a:p>
            <a:pPr lvl="1"/>
            <a:r>
              <a:rPr lang="en-US" dirty="0"/>
              <a:t>Tool1 – Tool4</a:t>
            </a:r>
          </a:p>
          <a:p>
            <a:pPr lvl="1"/>
            <a:r>
              <a:rPr lang="en-US" dirty="0"/>
              <a:t>Zone1Temp – Zone6Temp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649D9-52BB-2B7A-C419-6460183FEFA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1B7A6A6C-04E2-3F93-4417-1B6F50C59883}"/>
              </a:ext>
            </a:extLst>
          </p:cNvPr>
          <p:cNvSpPr txBox="1">
            <a:spLocks/>
          </p:cNvSpPr>
          <p:nvPr/>
        </p:nvSpPr>
        <p:spPr>
          <a:xfrm>
            <a:off x="444500" y="542925"/>
            <a:ext cx="11214100" cy="118962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GB" sz="3200" b="1" kern="1200" spc="-70" baseline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New Data in the Workorder Table</a:t>
            </a:r>
          </a:p>
        </p:txBody>
      </p:sp>
    </p:spTree>
    <p:extLst>
      <p:ext uri="{BB962C8B-B14F-4D97-AF65-F5344CB8AC3E}">
        <p14:creationId xmlns:p14="http://schemas.microsoft.com/office/powerpoint/2010/main" val="974377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27832B-9D70-D9CC-A54F-78C4A4FC55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Replace a Few Fields in the Report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AC53DB6-7B22-E5FE-982D-35F7D97CCF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24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3EE6EE-557C-07AD-3C58-694B03F0240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9741491" cy="1719393"/>
          </a:xfrm>
        </p:spPr>
        <p:txBody>
          <a:bodyPr/>
          <a:lstStyle/>
          <a:p>
            <a:r>
              <a:rPr lang="en-US" dirty="0"/>
              <a:t>Open the workorder report in Crystal Reports </a:t>
            </a:r>
            <a:br>
              <a:rPr lang="en-US" dirty="0"/>
            </a:br>
            <a:r>
              <a:rPr lang="en-US" dirty="0"/>
              <a:t>designer</a:t>
            </a:r>
          </a:p>
          <a:p>
            <a:r>
              <a:rPr lang="en-US" dirty="0"/>
              <a:t>Remove old fields and replace with new ones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C1D8C2-CB1D-286A-A775-BC58B9242EF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556D7A4-A7A1-A5E5-4408-4D4876C509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843685"/>
              </p:ext>
            </p:extLst>
          </p:nvPr>
        </p:nvGraphicFramePr>
        <p:xfrm>
          <a:off x="1599034" y="3206115"/>
          <a:ext cx="8993932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09298">
                  <a:extLst>
                    <a:ext uri="{9D8B030D-6E8A-4147-A177-3AD203B41FA5}">
                      <a16:colId xmlns:a16="http://schemas.microsoft.com/office/drawing/2014/main" val="2564775385"/>
                    </a:ext>
                  </a:extLst>
                </a:gridCol>
                <a:gridCol w="4484634">
                  <a:extLst>
                    <a:ext uri="{9D8B030D-6E8A-4147-A177-3AD203B41FA5}">
                      <a16:colId xmlns:a16="http://schemas.microsoft.com/office/drawing/2014/main" val="8752214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Remove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Replace with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27021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/>
                        <a:t>DieCopy.Backer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WorkOrder.Backer</a:t>
                      </a:r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0262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/>
                        <a:t>DieCopy.Bolster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WorkOrder.Bolster</a:t>
                      </a:r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1351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err="1"/>
                        <a:t>DieCopy.BilTemp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 err="1"/>
                        <a:t>WorkOrder.BilTemp</a:t>
                      </a:r>
                      <a:endParaRPr lang="en-US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4681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DieCopy.Tool1 –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WorkOrder.Tool1 - 4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5683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/>
                        <a:t>DieCopy.ZoneTemp1 - 4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WorkOrder.ZoneTemp1 - 4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6086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61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4CD45-D59C-EAC8-410F-5E6A19D4D2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B2DC6-B97E-3CE4-B813-86D68F0BF9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2C13D3-7E4F-7180-1B9C-DF6FF3F7C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8BF197-FD0C-6EAA-B6F8-1AB9161B0C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57D87E-6754-2719-E8A4-F2070CDF629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15F98B7-2F9B-ACE8-9776-A654C0806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500" y="0"/>
            <a:ext cx="11140700" cy="6852684"/>
          </a:xfrm>
          <a:prstGeom prst="rect">
            <a:avLst/>
          </a:prstGeom>
        </p:spPr>
      </p:pic>
      <p:sp>
        <p:nvSpPr>
          <p:cNvPr id="7" name="Speech Bubble: Rectangle 6">
            <a:extLst>
              <a:ext uri="{FF2B5EF4-FFF2-40B4-BE49-F238E27FC236}">
                <a16:creationId xmlns:a16="http://schemas.microsoft.com/office/drawing/2014/main" id="{E723E5BB-977F-2144-17D2-11C68F31FA3E}"/>
              </a:ext>
            </a:extLst>
          </p:cNvPr>
          <p:cNvSpPr/>
          <p:nvPr/>
        </p:nvSpPr>
        <p:spPr>
          <a:xfrm>
            <a:off x="7813532" y="1817884"/>
            <a:ext cx="2897886" cy="723014"/>
          </a:xfrm>
          <a:prstGeom prst="wedgeRectCallout">
            <a:avLst>
              <a:gd name="adj1" fmla="val 2842"/>
              <a:gd name="adj2" fmla="val 12020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Backer &amp; Bolster</a:t>
            </a:r>
          </a:p>
        </p:txBody>
      </p:sp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A6804ACF-886D-DCE4-F21D-EBECDD595985}"/>
              </a:ext>
            </a:extLst>
          </p:cNvPr>
          <p:cNvSpPr/>
          <p:nvPr/>
        </p:nvSpPr>
        <p:spPr>
          <a:xfrm>
            <a:off x="4068726" y="2973751"/>
            <a:ext cx="2897886" cy="723014"/>
          </a:xfrm>
          <a:prstGeom prst="wedgeRectCallout">
            <a:avLst>
              <a:gd name="adj1" fmla="val 79699"/>
              <a:gd name="adj2" fmla="val 1691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Tool1 - Tool4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A949D304-467C-28C3-EB76-42F6CFC19A42}"/>
              </a:ext>
            </a:extLst>
          </p:cNvPr>
          <p:cNvSpPr/>
          <p:nvPr/>
        </p:nvSpPr>
        <p:spPr>
          <a:xfrm>
            <a:off x="4068726" y="5159207"/>
            <a:ext cx="4287874" cy="723014"/>
          </a:xfrm>
          <a:prstGeom prst="wedgeRectCallout">
            <a:avLst>
              <a:gd name="adj1" fmla="val 35757"/>
              <a:gd name="adj2" fmla="val -14191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Billet Temp &amp; Zone Temps</a:t>
            </a:r>
          </a:p>
        </p:txBody>
      </p:sp>
    </p:spTree>
    <p:extLst>
      <p:ext uri="{BB962C8B-B14F-4D97-AF65-F5344CB8AC3E}">
        <p14:creationId xmlns:p14="http://schemas.microsoft.com/office/powerpoint/2010/main" val="268208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B5014F-6F9D-201B-3756-0796003CD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189622"/>
          </a:xfrm>
        </p:spPr>
        <p:txBody>
          <a:bodyPr>
            <a:normAutofit/>
          </a:bodyPr>
          <a:lstStyle/>
          <a:p>
            <a:r>
              <a:rPr lang="en-US" dirty="0"/>
              <a:t>Needed Changes to Support </a:t>
            </a:r>
            <a:br>
              <a:rPr lang="en-US" dirty="0"/>
            </a:br>
            <a:r>
              <a:rPr lang="en-US" dirty="0" err="1"/>
              <a:t>Leadout</a:t>
            </a:r>
            <a:r>
              <a:rPr lang="en-US" dirty="0"/>
              <a:t> Scrap, Weld Scrap, Cut Out Weld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C6D832-7C80-481B-42BA-7EB25240C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26</a:t>
            </a:fld>
            <a:endParaRPr lang="en-US" noProof="0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4DE82DC-59DE-AA2E-2BB5-BAD5B97FF2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890079"/>
            <a:ext cx="8362616" cy="4093243"/>
          </a:xfrm>
        </p:spPr>
        <p:txBody>
          <a:bodyPr/>
          <a:lstStyle/>
          <a:p>
            <a:r>
              <a:rPr lang="en-US" dirty="0"/>
              <a:t>More new fields in the Workorder table</a:t>
            </a:r>
          </a:p>
          <a:p>
            <a:pPr lvl="1"/>
            <a:r>
              <a:rPr lang="en-US" dirty="0" err="1"/>
              <a:t>LeadOutScrap</a:t>
            </a:r>
            <a:endParaRPr lang="en-US" dirty="0"/>
          </a:p>
          <a:p>
            <a:pPr lvl="1"/>
            <a:r>
              <a:rPr lang="en-US" dirty="0" err="1"/>
              <a:t>WeldScrap</a:t>
            </a:r>
            <a:r>
              <a:rPr lang="en-US" dirty="0"/>
              <a:t> (newish)</a:t>
            </a:r>
          </a:p>
          <a:p>
            <a:pPr lvl="1"/>
            <a:r>
              <a:rPr lang="en-US" dirty="0" err="1"/>
              <a:t>CutOutWeldFlag</a:t>
            </a:r>
            <a:endParaRPr lang="en-US" dirty="0"/>
          </a:p>
          <a:p>
            <a:r>
              <a:rPr lang="en-US" dirty="0"/>
              <a:t>Add them anywhere on your report</a:t>
            </a:r>
          </a:p>
          <a:p>
            <a:r>
              <a:rPr lang="en-US" dirty="0"/>
              <a:t>We have placed them here…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09849C-983B-2040-6D58-DA7A734FE6B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211156"/>
      </p:ext>
    </p:extLst>
  </p:cSld>
  <p:clrMapOvr>
    <a:masterClrMapping/>
  </p:clrMapOvr>
  <p:transition spd="slow">
    <p:cover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EAB33E-6C33-4220-3008-1821AEF57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340074-D4A2-6ABF-9920-A832C3577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A98C2C-B428-D12C-2296-E4527A89B6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35A39F-7E26-9A38-B2F9-C411250EA23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2E7C7F-6749-4FCE-6E70-0F21DF87C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127" y="2479670"/>
            <a:ext cx="12229600" cy="1986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64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7AEA83-E535-35DB-0ECE-5BBFDE68A2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E51A9-DC8B-E8CD-C094-5583249F3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9D923A-5A01-3C42-278E-2CDCE2879A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28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66D6E8-58FF-4777-04B7-0AA3631D9B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A224CF-70E7-EB42-B844-DE4972E72F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EPICS User Conference 2026  </a:t>
            </a:r>
            <a:r>
              <a:rPr lang="en-US" dirty="0">
                <a:cs typeface="Arial" panose="020B0604020202020204" pitchFamily="34" charset="0"/>
              </a:rPr>
              <a:t>• </a:t>
            </a:r>
            <a:r>
              <a:rPr lang="en-US" dirty="0"/>
              <a:t> Austin, Texas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DE51077-8CCD-E86A-FAFB-01C27F2240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8818"/>
          <a:stretch>
            <a:fillRect/>
          </a:stretch>
        </p:blipFill>
        <p:spPr>
          <a:xfrm>
            <a:off x="444499" y="2114544"/>
            <a:ext cx="13024117" cy="345691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9414047-E169-34E9-DC95-1919CB0C2015}"/>
              </a:ext>
            </a:extLst>
          </p:cNvPr>
          <p:cNvSpPr/>
          <p:nvPr/>
        </p:nvSpPr>
        <p:spPr>
          <a:xfrm>
            <a:off x="786809" y="4819653"/>
            <a:ext cx="2447556" cy="71377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33EE2D-BFD4-1A84-FFBE-2ED1E06F5D60}"/>
              </a:ext>
            </a:extLst>
          </p:cNvPr>
          <p:cNvSpPr/>
          <p:nvPr/>
        </p:nvSpPr>
        <p:spPr>
          <a:xfrm>
            <a:off x="3234366" y="4819653"/>
            <a:ext cx="2581642" cy="71377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AEDEE3-868C-5B81-4824-8F67FA29658C}"/>
              </a:ext>
            </a:extLst>
          </p:cNvPr>
          <p:cNvSpPr/>
          <p:nvPr/>
        </p:nvSpPr>
        <p:spPr>
          <a:xfrm>
            <a:off x="3234365" y="4105875"/>
            <a:ext cx="2581643" cy="713778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488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10A15F4A-903F-0C43-1ACA-15AA39087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Needed Changes to Support</a:t>
            </a:r>
            <a:br>
              <a:rPr lang="en-US" dirty="0"/>
            </a:br>
            <a:r>
              <a:rPr lang="en-US" dirty="0"/>
              <a:t>Multi-Cutback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ED75D22-1542-8FF0-7002-EAD5F4483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29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FA24250-2833-3BBD-94A3-6A29DC1BB96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906286"/>
            <a:ext cx="9698960" cy="4093243"/>
          </a:xfrm>
        </p:spPr>
        <p:txBody>
          <a:bodyPr/>
          <a:lstStyle/>
          <a:p>
            <a:r>
              <a:rPr lang="en-US" dirty="0"/>
              <a:t>New fields have been added to </a:t>
            </a:r>
            <a:r>
              <a:rPr lang="en-US" dirty="0" err="1"/>
              <a:t>SOItemDept</a:t>
            </a:r>
            <a:r>
              <a:rPr lang="en-US" dirty="0"/>
              <a:t> table</a:t>
            </a:r>
          </a:p>
          <a:p>
            <a:pPr lvl="1"/>
            <a:r>
              <a:rPr lang="en-US" dirty="0"/>
              <a:t>The Departments tab of the Sales Orders screen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BF824D-F3EB-8E8B-9F6B-E7803CB4507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025259"/>
      </p:ext>
    </p:extLst>
  </p:cSld>
  <p:clrMapOvr>
    <a:masterClrMapping/>
  </p:clrMapOvr>
  <p:transition spd="slow">
    <p:cov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6713DD90-BE40-4DA1-A996-C8F56F360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and Updated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DCEC5D-D500-B46D-09AB-5EFF7F6540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E60CCEB-11A0-3988-C8DF-D2819CADF8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11214100" cy="4870665"/>
          </a:xfrm>
        </p:spPr>
        <p:txBody>
          <a:bodyPr/>
          <a:lstStyle/>
          <a:p>
            <a:r>
              <a:rPr lang="en-US" dirty="0"/>
              <a:t>Physical Inventory reports</a:t>
            </a:r>
          </a:p>
          <a:p>
            <a:pPr lvl="1"/>
            <a:r>
              <a:rPr lang="en-US" dirty="0"/>
              <a:t>More on this in a moment</a:t>
            </a:r>
          </a:p>
          <a:p>
            <a:r>
              <a:rPr lang="en-US" dirty="0"/>
              <a:t>Billet PO and Billet Receipts</a:t>
            </a:r>
          </a:p>
          <a:p>
            <a:pPr lvl="1"/>
            <a:r>
              <a:rPr lang="en-US" dirty="0"/>
              <a:t>New </a:t>
            </a:r>
            <a:r>
              <a:rPr lang="en-US" dirty="0" err="1"/>
              <a:t>BilletRcv</a:t>
            </a:r>
            <a:r>
              <a:rPr lang="en-US" dirty="0"/>
              <a:t> E10.rpt </a:t>
            </a:r>
          </a:p>
          <a:p>
            <a:pPr lvl="1"/>
            <a:r>
              <a:rPr lang="en-US" dirty="0"/>
              <a:t>Support billet bundles</a:t>
            </a:r>
          </a:p>
          <a:p>
            <a:r>
              <a:rPr lang="en-US" dirty="0"/>
              <a:t>Finishing Components PO</a:t>
            </a:r>
          </a:p>
          <a:p>
            <a:pPr lvl="1"/>
            <a:r>
              <a:rPr lang="en-US" dirty="0"/>
              <a:t>New </a:t>
            </a:r>
            <a:r>
              <a:rPr lang="en-US" dirty="0" err="1"/>
              <a:t>FinishingVendorPO.rpt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Supports new finishing categories: Anodizing, Paint, Powder, Solvent</a:t>
            </a:r>
          </a:p>
          <a:p>
            <a:r>
              <a:rPr lang="en-US" dirty="0"/>
              <a:t>New </a:t>
            </a:r>
            <a:r>
              <a:rPr lang="en-US" dirty="0" err="1"/>
              <a:t>subreports</a:t>
            </a:r>
            <a:r>
              <a:rPr lang="en-US" dirty="0"/>
              <a:t> to support multi-cutback, and unlimited drawing files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C65B02-1683-DC90-95BB-C43D49511E3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1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7DDD5-FDED-599C-19B2-B57755D86F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DAFD165-F9B2-DF51-EE9B-63CC04C29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Needed Changes to Support</a:t>
            </a:r>
            <a:br>
              <a:rPr lang="en-US" dirty="0"/>
            </a:br>
            <a:r>
              <a:rPr lang="en-US" dirty="0"/>
              <a:t>Multi-Cutback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44B55A-6898-4C5F-FF8B-16EABB9B3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30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83D790F-2B45-B7ED-94D1-9D4C0F3D10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906286"/>
            <a:ext cx="9698960" cy="4093243"/>
          </a:xfrm>
        </p:spPr>
        <p:txBody>
          <a:bodyPr/>
          <a:lstStyle/>
          <a:p>
            <a:r>
              <a:rPr lang="en-US" dirty="0"/>
              <a:t>New fields have been added to </a:t>
            </a:r>
            <a:r>
              <a:rPr lang="en-US" dirty="0" err="1"/>
              <a:t>SOItemDept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The Departments tab of the Sales Orders screen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8A1F7D-B29C-03C3-48DA-6A4DD94FB0D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1406DE-6902-35A2-6B21-4AC2488357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814" y="136525"/>
            <a:ext cx="8968642" cy="656652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7E6FACE0-9CA2-C970-0D91-F37958EAE672}"/>
              </a:ext>
            </a:extLst>
          </p:cNvPr>
          <p:cNvSpPr/>
          <p:nvPr/>
        </p:nvSpPr>
        <p:spPr>
          <a:xfrm>
            <a:off x="4304573" y="659219"/>
            <a:ext cx="1181827" cy="543543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7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4688D9-FB0A-7AF2-5E3F-302738FC41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42F6A83-0D6D-5273-D91F-FAB015A0A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Needed Changes to Support</a:t>
            </a:r>
            <a:br>
              <a:rPr lang="en-US" dirty="0"/>
            </a:br>
            <a:r>
              <a:rPr lang="en-US" dirty="0"/>
              <a:t>Multi-Cutback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6DF747-1CDC-EF8D-C9F7-28E41D662A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31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E1D3FBB-AB45-676A-6826-2E545249DE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906286"/>
            <a:ext cx="9698960" cy="4093243"/>
          </a:xfrm>
        </p:spPr>
        <p:txBody>
          <a:bodyPr/>
          <a:lstStyle/>
          <a:p>
            <a:r>
              <a:rPr lang="en-US" dirty="0"/>
              <a:t>New fields have been added to </a:t>
            </a:r>
            <a:r>
              <a:rPr lang="en-US" dirty="0" err="1"/>
              <a:t>SOItemDept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The Departments tab of the Sales Orders screen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F99C80-61E3-9937-5D39-7BF5F74C0C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EA77C5-46E9-4072-3E9F-B385DACC15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308"/>
          <a:stretch>
            <a:fillRect/>
          </a:stretch>
        </p:blipFill>
        <p:spPr>
          <a:xfrm>
            <a:off x="292133" y="0"/>
            <a:ext cx="11607733" cy="617793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EA83E4D-7433-AE8C-67DD-EA5458BB26AB}"/>
              </a:ext>
            </a:extLst>
          </p:cNvPr>
          <p:cNvSpPr/>
          <p:nvPr/>
        </p:nvSpPr>
        <p:spPr>
          <a:xfrm>
            <a:off x="1090599" y="3460173"/>
            <a:ext cx="9068057" cy="623455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7342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B06D9E-EA9A-5F59-5082-B467C746A1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20994DB-8881-B4D8-4FB9-6D4C118C32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Needed Changes to Support</a:t>
            </a:r>
            <a:br>
              <a:rPr lang="en-US" dirty="0"/>
            </a:br>
            <a:r>
              <a:rPr lang="en-US" dirty="0"/>
              <a:t>Multi-Cutback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C8DEB1D-874A-1CA7-59EF-35146DF3C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32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380C7C1-4291-B233-77F3-5BF7F0DB76B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906286"/>
            <a:ext cx="9698960" cy="4093243"/>
          </a:xfrm>
        </p:spPr>
        <p:txBody>
          <a:bodyPr/>
          <a:lstStyle/>
          <a:p>
            <a:r>
              <a:rPr lang="en-US" dirty="0"/>
              <a:t>New fields have been added to </a:t>
            </a:r>
            <a:r>
              <a:rPr lang="en-US" dirty="0" err="1"/>
              <a:t>SOItemDept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The Departments tab of the Sales Orders screen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208167-C2C6-7967-9323-725D8B79A77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3280E5-0C0B-986E-2B7E-C83BD929C7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793" t="27308" b="195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6AB7624-ADC8-16E0-F947-F06A86F88890}"/>
              </a:ext>
            </a:extLst>
          </p:cNvPr>
          <p:cNvSpPr/>
          <p:nvPr/>
        </p:nvSpPr>
        <p:spPr>
          <a:xfrm>
            <a:off x="7694004" y="3548418"/>
            <a:ext cx="1682008" cy="2586567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9049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75ADF0-8ED1-6F8D-C6B3-E56F122B85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2D4ED1-DF78-2294-D212-DB035CAE37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978729"/>
          </a:xfrm>
        </p:spPr>
        <p:txBody>
          <a:bodyPr/>
          <a:lstStyle/>
          <a:p>
            <a:r>
              <a:rPr lang="en-US" dirty="0"/>
              <a:t>Needed Changes to Support</a:t>
            </a:r>
            <a:br>
              <a:rPr lang="en-US" dirty="0"/>
            </a:br>
            <a:r>
              <a:rPr lang="en-US" dirty="0"/>
              <a:t>Multi-Cutback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FD88C97-45A1-2C65-18A4-E16C9C796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33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2327CC1-94D5-446A-D732-C152F6AF15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906286"/>
            <a:ext cx="10335796" cy="4093243"/>
          </a:xfrm>
        </p:spPr>
        <p:txBody>
          <a:bodyPr/>
          <a:lstStyle/>
          <a:p>
            <a:r>
              <a:rPr lang="en-US" dirty="0"/>
              <a:t>To simplify this change for you, we have created a </a:t>
            </a:r>
            <a:br>
              <a:rPr lang="en-US" dirty="0"/>
            </a:br>
            <a:r>
              <a:rPr lang="en-US" dirty="0" err="1"/>
              <a:t>subreport</a:t>
            </a:r>
            <a:r>
              <a:rPr lang="en-US" dirty="0"/>
              <a:t> that you drop in to your workorder report</a:t>
            </a:r>
          </a:p>
          <a:p>
            <a:r>
              <a:rPr lang="en-US" dirty="0"/>
              <a:t>Download Multi-cutback </a:t>
            </a:r>
            <a:r>
              <a:rPr lang="en-US" dirty="0" err="1"/>
              <a:t>subreport</a:t>
            </a:r>
            <a:br>
              <a:rPr lang="en-US" dirty="0"/>
            </a:br>
            <a:r>
              <a:rPr lang="en-US" sz="2400" dirty="0">
                <a:highlight>
                  <a:srgbClr val="C0C0C0"/>
                </a:highlight>
                <a:hlinkClick r:id="rId3"/>
              </a:rPr>
              <a:t>https://foyinc.com/foy-customers/downloads-10/</a:t>
            </a:r>
            <a:r>
              <a:rPr lang="en-US" sz="2400" dirty="0">
                <a:highlight>
                  <a:srgbClr val="C0C0C0"/>
                </a:highlight>
              </a:rPr>
              <a:t> </a:t>
            </a:r>
            <a:endParaRPr lang="en-US" dirty="0">
              <a:highlight>
                <a:srgbClr val="C0C0C0"/>
              </a:highlight>
            </a:endParaRPr>
          </a:p>
          <a:p>
            <a:r>
              <a:rPr lang="en-US" dirty="0"/>
              <a:t>Add to Cutback section of your report </a:t>
            </a:r>
          </a:p>
          <a:p>
            <a:pPr lvl="1"/>
            <a:r>
              <a:rPr lang="en-US" dirty="0"/>
              <a:t>See “NOTE to the report designer” in the </a:t>
            </a:r>
            <a:r>
              <a:rPr lang="en-US" dirty="0" err="1"/>
              <a:t>subreport</a:t>
            </a:r>
            <a:endParaRPr lang="en-US" dirty="0"/>
          </a:p>
          <a:p>
            <a:r>
              <a:rPr lang="en-US" dirty="0"/>
              <a:t>Example on Wednesday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D1012A-928D-CC95-E1B2-0DB9FCDA484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CFBEA6-0742-156F-C4AF-2F445F0437C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8892" r="652" b="5620"/>
          <a:stretch>
            <a:fillRect/>
          </a:stretch>
        </p:blipFill>
        <p:spPr>
          <a:xfrm>
            <a:off x="0" y="5409981"/>
            <a:ext cx="12192000" cy="117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2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39E234-19E9-2D0E-734C-5C07A6B933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1082460"/>
          </a:xfrm>
        </p:spPr>
        <p:txBody>
          <a:bodyPr/>
          <a:lstStyle/>
          <a:p>
            <a:r>
              <a:rPr lang="en-US" dirty="0"/>
              <a:t>Needed Changes to Support</a:t>
            </a:r>
            <a:br>
              <a:rPr lang="en-US" dirty="0"/>
            </a:br>
            <a:r>
              <a:rPr lang="en-US" dirty="0"/>
              <a:t>New Unlimited Drawing Files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24FAB1D-E92B-C32C-572A-328AF4300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34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22156F-1671-7496-F8F3-65842140E55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721082"/>
            <a:ext cx="9613900" cy="4371374"/>
          </a:xfrm>
        </p:spPr>
        <p:txBody>
          <a:bodyPr/>
          <a:lstStyle/>
          <a:p>
            <a:r>
              <a:rPr lang="en-US" dirty="0"/>
              <a:t>EPICS 10 allows unlimited number of die and part drawing files (WL 2024 #3)</a:t>
            </a:r>
          </a:p>
          <a:p>
            <a:r>
              <a:rPr lang="en-US" dirty="0"/>
              <a:t>Reports showing die or part drawings need to be updated</a:t>
            </a:r>
          </a:p>
          <a:p>
            <a:r>
              <a:rPr lang="en-US" dirty="0"/>
              <a:t>There are new </a:t>
            </a:r>
            <a:r>
              <a:rPr lang="en-US" dirty="0" err="1"/>
              <a:t>subreports</a:t>
            </a:r>
            <a:r>
              <a:rPr lang="en-US" dirty="0"/>
              <a:t> for each</a:t>
            </a:r>
          </a:p>
          <a:p>
            <a:pPr lvl="1"/>
            <a:r>
              <a:rPr lang="en-US" dirty="0" err="1"/>
              <a:t>Subreport</a:t>
            </a:r>
            <a:r>
              <a:rPr lang="en-US" dirty="0"/>
              <a:t> for Die Drawings</a:t>
            </a:r>
          </a:p>
          <a:p>
            <a:pPr lvl="1"/>
            <a:r>
              <a:rPr lang="en-US" dirty="0" err="1"/>
              <a:t>Subreport</a:t>
            </a:r>
            <a:r>
              <a:rPr lang="en-US" dirty="0"/>
              <a:t> for Part Drawings</a:t>
            </a:r>
          </a:p>
          <a:p>
            <a:r>
              <a:rPr lang="en-US" dirty="0"/>
              <a:t>Instructions are contained within the </a:t>
            </a:r>
            <a:r>
              <a:rPr lang="en-US" dirty="0" err="1"/>
              <a:t>subreports</a:t>
            </a:r>
            <a:endParaRPr lang="en-US" dirty="0"/>
          </a:p>
          <a:p>
            <a:r>
              <a:rPr lang="en-US" dirty="0"/>
              <a:t>Example tomorrow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E6A2A3-1739-A516-23BD-8C4F45CC5E7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6" name="Star: 7 Points 5">
            <a:extLst>
              <a:ext uri="{FF2B5EF4-FFF2-40B4-BE49-F238E27FC236}">
                <a16:creationId xmlns:a16="http://schemas.microsoft.com/office/drawing/2014/main" id="{67E6827D-BB1F-BE60-67CB-37080F24BD49}"/>
              </a:ext>
            </a:extLst>
          </p:cNvPr>
          <p:cNvSpPr/>
          <p:nvPr/>
        </p:nvSpPr>
        <p:spPr>
          <a:xfrm rot="482684">
            <a:off x="8751083" y="-30948"/>
            <a:ext cx="3248643" cy="2976271"/>
          </a:xfrm>
          <a:prstGeom prst="star7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br>
              <a:rPr lang="en-US" sz="2800" b="1" dirty="0"/>
            </a:br>
            <a:r>
              <a:rPr lang="en-US" sz="3200" b="1" dirty="0"/>
              <a:t>Wishlist </a:t>
            </a:r>
          </a:p>
          <a:p>
            <a:pPr algn="ctr"/>
            <a:r>
              <a:rPr lang="en-US" sz="3200" b="1" dirty="0"/>
              <a:t>2024 </a:t>
            </a:r>
          </a:p>
          <a:p>
            <a:pPr algn="ctr"/>
            <a:r>
              <a:rPr lang="en-US" sz="3200" b="1" dirty="0"/>
              <a:t>#3</a:t>
            </a:r>
          </a:p>
        </p:txBody>
      </p:sp>
    </p:spTree>
    <p:extLst>
      <p:ext uri="{BB962C8B-B14F-4D97-AF65-F5344CB8AC3E}">
        <p14:creationId xmlns:p14="http://schemas.microsoft.com/office/powerpoint/2010/main" val="697095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A38B38C-2B90-ED65-34BB-7C7FAF2493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dashboard for running SSRS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128F29C-05D1-739D-B2F2-55E687789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35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D108CC3-1BE9-ED17-44F7-538DF056F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SSRS Support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E1F250-9FFE-6C6E-97FD-D2F154DAE90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972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780D748-BF4B-6848-8131-275198B275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SSRS Maintenance Screen on the Administrator Ribbon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ECA1D86-D924-0EDF-1DD7-BDB652932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36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50578A6-CFF8-E686-A345-64F13D2EBA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782CB7-9028-06B1-C06C-7D494A3EF77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5FA70DD-03CF-37A9-6A3E-002C799D8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007" y="2172660"/>
            <a:ext cx="11613985" cy="2753832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1550798F-B2AF-2060-3A1C-B6A394C93C21}"/>
              </a:ext>
            </a:extLst>
          </p:cNvPr>
          <p:cNvSpPr/>
          <p:nvPr/>
        </p:nvSpPr>
        <p:spPr>
          <a:xfrm>
            <a:off x="6232352" y="2685812"/>
            <a:ext cx="3842096" cy="810599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7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8B69E52-31ED-ABB0-3E38-5A4C703CD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 wrap="square" anchor="t">
            <a:normAutofit/>
          </a:bodyPr>
          <a:lstStyle/>
          <a:p>
            <a:r>
              <a:rPr lang="en-US" dirty="0"/>
              <a:t>SSRS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7CD3C8-AA91-7AAB-010B-43D2D3513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252200" y="6315075"/>
            <a:ext cx="4064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C263D6C4-4840-40CC-AC84-17E24B3B7BDE}" type="slidenum">
              <a:rPr lang="en-US" noProof="0" smtClean="0"/>
              <a:pPr>
                <a:spcAft>
                  <a:spcPts val="600"/>
                </a:spcAft>
              </a:pPr>
              <a:t>37</a:t>
            </a:fld>
            <a:endParaRPr lang="en-US" noProof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8B1A42-4687-4AF4-D726-7F7091F2E7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5070" y="606662"/>
            <a:ext cx="8393569" cy="5644676"/>
          </a:xfrm>
          <a:prstGeom prst="rect">
            <a:avLst/>
          </a:prstGeom>
          <a:noFill/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1232980D-49E8-1FE3-ED3A-DDC8CD1D93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43366" y="1444649"/>
            <a:ext cx="3365063" cy="4579079"/>
          </a:xfrm>
        </p:spPr>
        <p:txBody>
          <a:bodyPr>
            <a:normAutofit/>
          </a:bodyPr>
          <a:lstStyle/>
          <a:p>
            <a:r>
              <a:rPr lang="en-US" sz="3200" dirty="0"/>
              <a:t>New SSRS Report Maintenance screen, like the standard screen for Crystal reports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30226A-7E83-ECE7-7F9F-32AEAF01D3B9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4038600" y="6356350"/>
            <a:ext cx="4114800" cy="365125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EPICS User Conference 2026  •  Austin, Texas</a:t>
            </a:r>
          </a:p>
        </p:txBody>
      </p:sp>
    </p:spTree>
    <p:extLst>
      <p:ext uri="{BB962C8B-B14F-4D97-AF65-F5344CB8AC3E}">
        <p14:creationId xmlns:p14="http://schemas.microsoft.com/office/powerpoint/2010/main" val="97692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5CF27549-7CD6-97F6-49A3-4045CCBB9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SSRS Report Dashboard on File Menu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B8E60B-F54B-11D2-2106-A89F84CE6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38</a:t>
            </a:fld>
            <a:endParaRPr lang="en-US" noProof="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AC29679-CF46-5B77-5712-9086B12B5C1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C1D60D-153A-D979-070A-82733104A89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125377-4EB0-BE02-DB91-1E7F78949B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0335" y="1935057"/>
            <a:ext cx="8851329" cy="298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34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99ECF-7452-E703-947C-93BC55317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D8F31E-11B5-E3DD-EF6F-8DE1624CF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39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53874F-2C67-7FC5-97AE-58B0D9127E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B1B2D5-A1A9-8E5B-6006-C3D08C11DFA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1AF91E-9D8B-F5DF-B14C-62D9184E42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919" y="214731"/>
            <a:ext cx="8604162" cy="642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04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47D36-1106-E591-31BD-1356FC287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Inventory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BC7D87F-85C7-A205-D9CC-8F0758174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E0A8F-5323-BE7B-2448-B467DEEAE9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339072" cy="4955889"/>
          </a:xfrm>
        </p:spPr>
        <p:txBody>
          <a:bodyPr/>
          <a:lstStyle/>
          <a:p>
            <a:r>
              <a:rPr lang="en-US" dirty="0"/>
              <a:t>New reports for EPICS 10</a:t>
            </a:r>
          </a:p>
          <a:p>
            <a:r>
              <a:rPr lang="en-US" dirty="0"/>
              <a:t>Updated reports for EPICS V9</a:t>
            </a:r>
          </a:p>
          <a:p>
            <a:r>
              <a:rPr lang="en-US" dirty="0"/>
              <a:t>Most have the version in the </a:t>
            </a:r>
            <a:br>
              <a:rPr lang="en-US" dirty="0"/>
            </a:br>
            <a:r>
              <a:rPr lang="en-US" dirty="0"/>
              <a:t>filename</a:t>
            </a:r>
          </a:p>
          <a:p>
            <a:pPr lvl="1"/>
            <a:r>
              <a:rPr lang="en-US" dirty="0"/>
              <a:t>If not, it can be used with either</a:t>
            </a:r>
          </a:p>
          <a:p>
            <a:r>
              <a:rPr lang="en-US" dirty="0"/>
              <a:t>All are zipped together into a single download</a:t>
            </a:r>
          </a:p>
          <a:p>
            <a:r>
              <a:rPr lang="en-US" dirty="0"/>
              <a:t>Recommended for all EPICS users</a:t>
            </a:r>
          </a:p>
          <a:p>
            <a:pPr lvl="1"/>
            <a:r>
              <a:rPr lang="en-US" dirty="0"/>
              <a:t>EPICS V9 and EPICS 10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6A4158-29E7-2020-9EB8-DBE1D1D5251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D5C94D0-5C83-225F-2912-A9725326E9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8574" y="721848"/>
            <a:ext cx="5740169" cy="5211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48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FF1016-AD29-48AF-C45F-3B51E4E46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C148095-82CC-8598-ED55-B1201F975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828A00-F062-BA5C-1E0B-7C7B358E8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40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6823FF5-00D5-1142-C2AC-6BFD1318D7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ED80DE-9B6A-7B0B-8C53-B8F8767AA93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6BB4F8-C89A-E585-12E4-CCCD47903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3725" y="446226"/>
            <a:ext cx="8295649" cy="596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501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56D30D-32C6-5A6E-1891-AD2892BC0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9E241E6-4270-D84F-AECB-2CB2AEEC0D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SSRS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15F5F4-B581-3748-A033-36C9D6C6E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41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888186-A814-F1DC-3B01-6EB5E6E3C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11091826" cy="4093243"/>
          </a:xfrm>
        </p:spPr>
        <p:txBody>
          <a:bodyPr/>
          <a:lstStyle/>
          <a:p>
            <a:r>
              <a:rPr lang="en-US" dirty="0"/>
              <a:t>Reports run from your SSRS report server</a:t>
            </a:r>
          </a:p>
          <a:p>
            <a:r>
              <a:rPr lang="en-US" dirty="0"/>
              <a:t>Setup your server and other settings using the new </a:t>
            </a:r>
            <a:br>
              <a:rPr lang="en-US" dirty="0"/>
            </a:br>
            <a:r>
              <a:rPr lang="en-US" dirty="0"/>
              <a:t>SSRS category on the Configuration screen</a:t>
            </a:r>
          </a:p>
          <a:p>
            <a:r>
              <a:rPr lang="en-US" dirty="0"/>
              <a:t>These settings must set to activate the SSRS Maintenance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5FC848-9571-A545-8641-28BD38CF800A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A5E645-90FB-4037-9229-D3A84C8AC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8446" y="3883420"/>
            <a:ext cx="9035108" cy="238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73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9D1496A-EC08-B278-0E2A-7ADAC93736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New email options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C305670-1629-85EE-3801-7DEFD8264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42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F189905-0171-D47D-AABB-F580DA4D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Emailing Reports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18161-EFCB-3DC9-9F3D-E21191ED67B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031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3FF92EB-8D32-FB31-E8B2-89D20BCB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Email Features in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CC717A-DABB-D171-1958-00F9FA05E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43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C03B71B-4E6B-671F-1142-61DAA61E99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7115249" cy="4093243"/>
          </a:xfrm>
        </p:spPr>
        <p:txBody>
          <a:bodyPr/>
          <a:lstStyle/>
          <a:p>
            <a:r>
              <a:rPr lang="en-US" dirty="0"/>
              <a:t>More customization options for emailing Ack, Manifest, Cert, Invoice, and Quote</a:t>
            </a:r>
          </a:p>
          <a:p>
            <a:r>
              <a:rPr lang="en-US" dirty="0"/>
              <a:t>The Cert document is now separate</a:t>
            </a:r>
          </a:p>
          <a:p>
            <a:pPr lvl="1"/>
            <a:r>
              <a:rPr lang="en-US" dirty="0"/>
              <a:t>It can be configured independently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700240-CFF9-723D-A139-7AEDAF592DD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68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304CC9-8A02-5026-F517-7A856ADEF8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8F8B71F9-0A53-8545-1038-8C001D4B7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Email Features in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2526A0-C82A-E1DA-9037-8DF476033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44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34499EC-9767-80F5-5DF5-9545D14D5FB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7115249" cy="4093243"/>
          </a:xfrm>
        </p:spPr>
        <p:txBody>
          <a:bodyPr/>
          <a:lstStyle/>
          <a:p>
            <a:r>
              <a:rPr lang="en-US" dirty="0"/>
              <a:t>More customization options for emailing Ack, Manifest, Cert, Invoice, and Quote</a:t>
            </a:r>
          </a:p>
          <a:p>
            <a:r>
              <a:rPr lang="en-US" dirty="0"/>
              <a:t>The Cert document is now separate</a:t>
            </a:r>
          </a:p>
          <a:p>
            <a:pPr lvl="1"/>
            <a:r>
              <a:rPr lang="en-US" dirty="0"/>
              <a:t>It can be configured independently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E80058-C0EB-6898-395F-B4985548F23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174B31-A663-B3F6-E7D6-779B63EEEC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238" y="314714"/>
            <a:ext cx="7809524" cy="6228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5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0F7357-9E6E-7083-CC86-008536DF3F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1CBFE6E-E37C-B862-0A6B-360102388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Email Features in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C8D755C-FC79-A51D-AF9A-A70DA794B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45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BF7E0BD-7CD4-0300-6931-5DAAC2DC966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7115249" cy="4093243"/>
          </a:xfrm>
        </p:spPr>
        <p:txBody>
          <a:bodyPr/>
          <a:lstStyle/>
          <a:p>
            <a:r>
              <a:rPr lang="en-US" dirty="0"/>
              <a:t>More customization options for emailing Ack, Manifest, Cert, Invoice, and Quote</a:t>
            </a:r>
          </a:p>
          <a:p>
            <a:r>
              <a:rPr lang="en-US" dirty="0"/>
              <a:t>The Cert document is now separate</a:t>
            </a:r>
          </a:p>
          <a:p>
            <a:pPr lvl="1"/>
            <a:r>
              <a:rPr lang="en-US" dirty="0"/>
              <a:t>It can be configured independently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53836-78CC-474A-3C70-8451D35DCA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68D1E4-45BA-3D5D-D840-DE3D3B0BAE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376" b="20299"/>
          <a:stretch>
            <a:fillRect/>
          </a:stretch>
        </p:blipFill>
        <p:spPr>
          <a:xfrm>
            <a:off x="232609" y="0"/>
            <a:ext cx="11726782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9B03056-C3D1-C977-E68F-4AA2349C7461}"/>
              </a:ext>
            </a:extLst>
          </p:cNvPr>
          <p:cNvSpPr/>
          <p:nvPr/>
        </p:nvSpPr>
        <p:spPr>
          <a:xfrm>
            <a:off x="582703" y="3811985"/>
            <a:ext cx="7987139" cy="515252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255FCE84-D65B-C08C-9E1C-8793BC1AD2FE}"/>
              </a:ext>
            </a:extLst>
          </p:cNvPr>
          <p:cNvSpPr/>
          <p:nvPr/>
        </p:nvSpPr>
        <p:spPr>
          <a:xfrm>
            <a:off x="3039795" y="1714771"/>
            <a:ext cx="5189805" cy="957842"/>
          </a:xfrm>
          <a:prstGeom prst="wedgeRectCallout">
            <a:avLst>
              <a:gd name="adj1" fmla="val 4655"/>
              <a:gd name="adj2" fmla="val 20073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Customize the attachment name. </a:t>
            </a:r>
            <a:br>
              <a:rPr lang="en-US" sz="2400" b="1" dirty="0"/>
            </a:br>
            <a:r>
              <a:rPr lang="en-US" sz="2400" b="1" dirty="0"/>
              <a:t>Can use placeholder %SONum.</a:t>
            </a:r>
          </a:p>
        </p:txBody>
      </p:sp>
    </p:spTree>
    <p:extLst>
      <p:ext uri="{BB962C8B-B14F-4D97-AF65-F5344CB8AC3E}">
        <p14:creationId xmlns:p14="http://schemas.microsoft.com/office/powerpoint/2010/main" val="20857820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B7EFFF-B030-23B2-A748-72BDE25DEC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71C73B60-B12B-E09C-A535-67908DEF86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Email Features in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97997A-8C1B-1AFB-8317-CFC8323C2F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46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6A3CDC1-9754-EE17-AD1E-4CB98849EFB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7115249" cy="4093243"/>
          </a:xfrm>
        </p:spPr>
        <p:txBody>
          <a:bodyPr/>
          <a:lstStyle/>
          <a:p>
            <a:r>
              <a:rPr lang="en-US" dirty="0"/>
              <a:t>More customization options for emailing Ack, Manifest, Cert, Invoice, and Quote</a:t>
            </a:r>
          </a:p>
          <a:p>
            <a:r>
              <a:rPr lang="en-US" dirty="0"/>
              <a:t>The Cert document is now separate</a:t>
            </a:r>
          </a:p>
          <a:p>
            <a:pPr lvl="1"/>
            <a:r>
              <a:rPr lang="en-US" dirty="0"/>
              <a:t>It can be configured independently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B6F645-A94F-9DF9-F0C1-43C474A18B1C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10E734-DE2A-2686-B169-808D15F6F6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376" b="20299"/>
          <a:stretch>
            <a:fillRect/>
          </a:stretch>
        </p:blipFill>
        <p:spPr>
          <a:xfrm>
            <a:off x="232609" y="0"/>
            <a:ext cx="11726782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65B4361-B902-0908-BDD6-9707A80171B1}"/>
              </a:ext>
            </a:extLst>
          </p:cNvPr>
          <p:cNvSpPr/>
          <p:nvPr/>
        </p:nvSpPr>
        <p:spPr>
          <a:xfrm>
            <a:off x="614601" y="4620060"/>
            <a:ext cx="8837743" cy="515252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1499E916-A072-0135-2C19-F845336D826F}"/>
              </a:ext>
            </a:extLst>
          </p:cNvPr>
          <p:cNvSpPr/>
          <p:nvPr/>
        </p:nvSpPr>
        <p:spPr>
          <a:xfrm>
            <a:off x="3156753" y="2441180"/>
            <a:ext cx="5189805" cy="957842"/>
          </a:xfrm>
          <a:prstGeom prst="wedgeRectCallout">
            <a:avLst>
              <a:gd name="adj1" fmla="val 4655"/>
              <a:gd name="adj2" fmla="val 20073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Customize the subject text. </a:t>
            </a:r>
            <a:br>
              <a:rPr lang="en-US" sz="2400" b="1" dirty="0"/>
            </a:br>
            <a:r>
              <a:rPr lang="en-US" sz="2400" b="1" dirty="0"/>
              <a:t>Can use placeholder %SONum.</a:t>
            </a:r>
          </a:p>
        </p:txBody>
      </p:sp>
    </p:spTree>
    <p:extLst>
      <p:ext uri="{BB962C8B-B14F-4D97-AF65-F5344CB8AC3E}">
        <p14:creationId xmlns:p14="http://schemas.microsoft.com/office/powerpoint/2010/main" val="1134246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9EC94C-1C2A-0B4F-BAA8-C540CE16D2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BCED0B4-A70C-2DC6-507B-230431D39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Email Features in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9B9BEE-F801-BEAD-A444-034F02707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47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AF00CDB-72F8-41F2-BAEF-8BAE92EC84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7115249" cy="4093243"/>
          </a:xfrm>
        </p:spPr>
        <p:txBody>
          <a:bodyPr/>
          <a:lstStyle/>
          <a:p>
            <a:r>
              <a:rPr lang="en-US" dirty="0"/>
              <a:t>More customization options for emailing Ack, Manifest, Cert, Invoice, and Quote</a:t>
            </a:r>
          </a:p>
          <a:p>
            <a:r>
              <a:rPr lang="en-US" dirty="0"/>
              <a:t>The Cert document is now separate</a:t>
            </a:r>
          </a:p>
          <a:p>
            <a:pPr lvl="1"/>
            <a:r>
              <a:rPr lang="en-US" dirty="0"/>
              <a:t>It can be configured independently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7A2E08-F757-E0E4-96ED-2988871B68F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5C846F-6820-F8FD-D64A-7E953F6B5A5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6376" b="20299"/>
          <a:stretch>
            <a:fillRect/>
          </a:stretch>
        </p:blipFill>
        <p:spPr>
          <a:xfrm>
            <a:off x="232609" y="0"/>
            <a:ext cx="11726782" cy="6858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716A2C69-9522-6EB7-1973-AAEF210C4D34}"/>
              </a:ext>
            </a:extLst>
          </p:cNvPr>
          <p:cNvSpPr/>
          <p:nvPr/>
        </p:nvSpPr>
        <p:spPr>
          <a:xfrm>
            <a:off x="651176" y="4226648"/>
            <a:ext cx="9970750" cy="515252"/>
          </a:xfrm>
          <a:prstGeom prst="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6033A972-C597-5BEE-5552-F7BF226B7614}"/>
              </a:ext>
            </a:extLst>
          </p:cNvPr>
          <p:cNvSpPr/>
          <p:nvPr/>
        </p:nvSpPr>
        <p:spPr>
          <a:xfrm>
            <a:off x="2720256" y="1968175"/>
            <a:ext cx="7039313" cy="957842"/>
          </a:xfrm>
          <a:prstGeom prst="wedgeRectCallout">
            <a:avLst>
              <a:gd name="adj1" fmla="val 4655"/>
              <a:gd name="adj2" fmla="val 20073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I am also using an RTF file for the body text. </a:t>
            </a:r>
            <a:br>
              <a:rPr lang="en-US" sz="2400" b="1" dirty="0"/>
            </a:br>
            <a:r>
              <a:rPr lang="en-US" sz="2400" dirty="0"/>
              <a:t>(Not new in EPICS 10 but good to know)</a:t>
            </a:r>
          </a:p>
        </p:txBody>
      </p:sp>
    </p:spTree>
    <p:extLst>
      <p:ext uri="{BB962C8B-B14F-4D97-AF65-F5344CB8AC3E}">
        <p14:creationId xmlns:p14="http://schemas.microsoft.com/office/powerpoint/2010/main" val="3350405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E6CB0-9A72-EEA6-119E-FB1C1FB699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7396481-0FD8-CF4B-DDB9-1359C0BB4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48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0AA99F-0F8E-210C-FBA0-22E48BBB1D7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E58909-21AD-0DAC-AB62-29DBBF3DFE4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1C540BE-A561-A1B1-6A02-A0A30AEC41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793665" cy="685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10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E51EEC-80D8-C6ED-AA3B-309105735E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B3CD48-426F-A995-4956-70F682382B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34E968-9AA5-AE89-8747-2154474D3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49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0F5802-8B99-7CAB-761D-51BE6E3662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6430BC-2606-7EBB-46FA-0C0D9074F12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3E25B4C-DF97-51FC-29B2-9169C5C30F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7793665" cy="685263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3641435-3442-7D4A-3E3F-31DBFE1A79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4827" y="4467329"/>
            <a:ext cx="7872673" cy="1559503"/>
          </a:xfrm>
          <a:prstGeom prst="rect">
            <a:avLst/>
          </a:prstGeom>
        </p:spPr>
      </p:pic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C38C9272-E74A-F6EE-A479-7075E1877A7F}"/>
              </a:ext>
            </a:extLst>
          </p:cNvPr>
          <p:cNvCxnSpPr>
            <a:cxnSpLocks/>
          </p:cNvCxnSpPr>
          <p:nvPr/>
        </p:nvCxnSpPr>
        <p:spPr>
          <a:xfrm>
            <a:off x="2573079" y="2785730"/>
            <a:ext cx="2259714" cy="1860698"/>
          </a:xfrm>
          <a:prstGeom prst="straightConnector1">
            <a:avLst/>
          </a:prstGeom>
          <a:ln w="762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6330825-A1A2-40A9-8813-B6CCD4A177B5}"/>
              </a:ext>
            </a:extLst>
          </p:cNvPr>
          <p:cNvCxnSpPr>
            <a:cxnSpLocks/>
          </p:cNvCxnSpPr>
          <p:nvPr/>
        </p:nvCxnSpPr>
        <p:spPr>
          <a:xfrm>
            <a:off x="3569586" y="1494225"/>
            <a:ext cx="2526414" cy="4224403"/>
          </a:xfrm>
          <a:prstGeom prst="straightConnector1">
            <a:avLst/>
          </a:prstGeom>
          <a:ln w="762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131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E35CFF-B2EE-8417-7A62-141BE2CCD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5B0F9F-94B8-EFE9-0E3C-C1C9A9BB4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Inventory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E42247-BFFE-0A02-09F3-75BD603AF5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3B29BD-8680-8329-7945-E3F24124412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339072" cy="4093243"/>
          </a:xfrm>
        </p:spPr>
        <p:txBody>
          <a:bodyPr/>
          <a:lstStyle/>
          <a:p>
            <a:r>
              <a:rPr lang="en-US" dirty="0"/>
              <a:t>Designed to support the new features of the Physical Inventory screen</a:t>
            </a:r>
          </a:p>
          <a:p>
            <a:r>
              <a:rPr lang="en-US" dirty="0"/>
              <a:t>And Inventory History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B36591-8ED3-1107-A5ED-BFC3D479A4D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29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F42F81-5C9E-72C1-EA16-0415D6313A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BFC64-0BA7-8982-4CD0-04AE62E6A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9DD8A32-CE43-C301-4587-90991D1EF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50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40E0C5-8D0F-D2BF-DA32-DE26523A16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793664" y="1670781"/>
            <a:ext cx="4114800" cy="409324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4F688A-21C9-2425-690E-69C8BD9E3EB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24BEF-28A6-0A6A-B06C-F4FB24E78C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65"/>
            <a:ext cx="7793665" cy="6852635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82999F7A-E904-42F0-C67B-34EF9560D2DC}"/>
              </a:ext>
            </a:extLst>
          </p:cNvPr>
          <p:cNvSpPr/>
          <p:nvPr/>
        </p:nvSpPr>
        <p:spPr>
          <a:xfrm>
            <a:off x="2128184" y="3359196"/>
            <a:ext cx="2603304" cy="511056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70B7AE68-C239-B425-1370-60A84463D268}"/>
              </a:ext>
            </a:extLst>
          </p:cNvPr>
          <p:cNvSpPr/>
          <p:nvPr/>
        </p:nvSpPr>
        <p:spPr>
          <a:xfrm>
            <a:off x="5901070" y="3614724"/>
            <a:ext cx="1861338" cy="511056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6F6ADA9-D5D1-53D1-6EAB-A3FC01EA2D10}"/>
              </a:ext>
            </a:extLst>
          </p:cNvPr>
          <p:cNvSpPr/>
          <p:nvPr/>
        </p:nvSpPr>
        <p:spPr>
          <a:xfrm>
            <a:off x="584790" y="3870252"/>
            <a:ext cx="1721047" cy="511056"/>
          </a:xfrm>
          <a:prstGeom prst="ellipse">
            <a:avLst/>
          </a:prstGeom>
          <a:noFill/>
          <a:ln w="76200"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peech Bubble: Rectangle 12">
            <a:extLst>
              <a:ext uri="{FF2B5EF4-FFF2-40B4-BE49-F238E27FC236}">
                <a16:creationId xmlns:a16="http://schemas.microsoft.com/office/drawing/2014/main" id="{A21A91A9-CA89-FBE5-2C05-0AD2F4BA65EC}"/>
              </a:ext>
            </a:extLst>
          </p:cNvPr>
          <p:cNvSpPr/>
          <p:nvPr/>
        </p:nvSpPr>
        <p:spPr>
          <a:xfrm>
            <a:off x="7910623" y="2243470"/>
            <a:ext cx="4114800" cy="3274828"/>
          </a:xfrm>
          <a:prstGeom prst="wedgeRectCallout">
            <a:avLst>
              <a:gd name="adj1" fmla="val -81758"/>
              <a:gd name="adj2" fmla="val 2529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Many placeholders are available for the Body text. </a:t>
            </a:r>
            <a:br>
              <a:rPr lang="en-US" sz="2400" b="1" dirty="0"/>
            </a:br>
            <a:br>
              <a:rPr lang="en-US" sz="2400" b="1" dirty="0"/>
            </a:br>
            <a:r>
              <a:rPr lang="en-US" sz="2400" b="1" dirty="0"/>
              <a:t>See “Configure Email Message Appearance” in EPICS Help for all the details.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1728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FBC3F-E131-CF37-5081-D0A5381AC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 err="1"/>
              <a:t>eResponse</a:t>
            </a:r>
            <a:r>
              <a:rPr lang="en-US" dirty="0"/>
              <a:t>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4845C7-19FA-0E9F-7B16-908BA31AD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51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EC17A1-4AF4-8D8C-D8FD-0AF4E9A390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7997751" cy="4093243"/>
          </a:xfrm>
        </p:spPr>
        <p:txBody>
          <a:bodyPr/>
          <a:lstStyle/>
          <a:p>
            <a:r>
              <a:rPr lang="en-US" dirty="0" err="1"/>
              <a:t>eResponse</a:t>
            </a:r>
            <a:r>
              <a:rPr lang="en-US" dirty="0"/>
              <a:t> allows your customers to send email to an address you specify and then automatically receive an email with a report attachment</a:t>
            </a:r>
          </a:p>
          <a:p>
            <a:r>
              <a:rPr lang="en-US" dirty="0"/>
              <a:t>Specific key words must be in the email subject, such as “Status” </a:t>
            </a:r>
          </a:p>
          <a:p>
            <a:r>
              <a:rPr lang="en-US" dirty="0"/>
              <a:t>A report that you specify is automatically prepared and then sent to your customer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109F-022F-A220-76C9-ABDE7F52A8E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431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F2C15E-3D1F-7AC6-980F-DAD5EA5C5C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259107-C56C-5EFD-362A-5E726D61FF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0" y="542925"/>
            <a:ext cx="11214100" cy="535531"/>
          </a:xfrm>
        </p:spPr>
        <p:txBody>
          <a:bodyPr/>
          <a:lstStyle/>
          <a:p>
            <a:r>
              <a:rPr lang="en-US" dirty="0"/>
              <a:t>Setup </a:t>
            </a:r>
            <a:r>
              <a:rPr lang="en-US" dirty="0" err="1"/>
              <a:t>eUsers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7124866-C24D-5865-D7EB-B5EF19433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52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82ACD7-A3FF-A659-3133-B79EED0C12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499" y="1625385"/>
            <a:ext cx="5169492" cy="4093243"/>
          </a:xfrm>
        </p:spPr>
        <p:txBody>
          <a:bodyPr/>
          <a:lstStyle/>
          <a:p>
            <a:r>
              <a:rPr lang="en-US" dirty="0"/>
              <a:t>The customer’s email address is where the response will be sent</a:t>
            </a:r>
          </a:p>
          <a:p>
            <a:r>
              <a:rPr lang="en-US" dirty="0"/>
              <a:t>User Name is the name as</a:t>
            </a:r>
            <a:br>
              <a:rPr lang="en-US" dirty="0"/>
            </a:br>
            <a:r>
              <a:rPr lang="en-US" dirty="0"/>
              <a:t>it appears in Outlook</a:t>
            </a:r>
          </a:p>
          <a:p>
            <a:r>
              <a:rPr lang="en-US" dirty="0"/>
              <a:t>The user’s customer number</a:t>
            </a:r>
          </a:p>
          <a:p>
            <a:pPr lvl="1"/>
            <a:r>
              <a:rPr lang="en-US" dirty="0"/>
              <a:t>Report data will be </a:t>
            </a:r>
            <a:br>
              <a:rPr lang="en-US" dirty="0"/>
            </a:br>
            <a:r>
              <a:rPr lang="en-US" dirty="0"/>
              <a:t>gathered for this customer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870874-A418-DACD-E724-B7AE5CF672D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EA5E80-296B-EEC7-3C3C-4FAE8A6ED70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24257"/>
          <a:stretch>
            <a:fillRect/>
          </a:stretch>
        </p:blipFill>
        <p:spPr>
          <a:xfrm>
            <a:off x="5613991" y="1184781"/>
            <a:ext cx="6578009" cy="426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69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3B55-C65B-6435-A2CF-43ED0E315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Setup </a:t>
            </a:r>
            <a:r>
              <a:rPr lang="en-US" dirty="0" err="1"/>
              <a:t>eReports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2A023D-13D7-EDDB-292A-CFD995BBF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53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80747D-4B59-CF48-2335-43753F69A40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3393574" cy="4689690"/>
          </a:xfrm>
        </p:spPr>
        <p:txBody>
          <a:bodyPr/>
          <a:lstStyle/>
          <a:p>
            <a:r>
              <a:rPr lang="en-US" dirty="0"/>
              <a:t>Choose a Key </a:t>
            </a:r>
            <a:br>
              <a:rPr lang="en-US" dirty="0"/>
            </a:br>
            <a:r>
              <a:rPr lang="en-US" dirty="0"/>
              <a:t>Word</a:t>
            </a:r>
          </a:p>
          <a:p>
            <a:r>
              <a:rPr lang="en-US" dirty="0"/>
              <a:t>Assign permission</a:t>
            </a:r>
            <a:br>
              <a:rPr lang="en-US" dirty="0"/>
            </a:br>
            <a:r>
              <a:rPr lang="en-US" dirty="0"/>
              <a:t>to </a:t>
            </a:r>
            <a:r>
              <a:rPr lang="en-US" dirty="0" err="1"/>
              <a:t>eUsers</a:t>
            </a:r>
            <a:endParaRPr lang="en-US" dirty="0"/>
          </a:p>
          <a:p>
            <a:r>
              <a:rPr lang="en-US" dirty="0"/>
              <a:t>The report design must include the Cust table</a:t>
            </a:r>
          </a:p>
          <a:p>
            <a:pPr lvl="1"/>
            <a:r>
              <a:rPr lang="en-US" dirty="0"/>
              <a:t>Data will be gathered by </a:t>
            </a:r>
            <a:r>
              <a:rPr lang="en-US" dirty="0" err="1"/>
              <a:t>CustNum</a:t>
            </a:r>
            <a:endParaRPr lang="en-US" dirty="0"/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BD2794-4EC8-902C-9A29-7B49785F24B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99DF42F-D50C-AF17-E962-624F7CA3D4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130" y="1078456"/>
            <a:ext cx="8373128" cy="4219443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2B92BFC3-180C-9E1A-82DB-A5BFDBBE3F99}"/>
              </a:ext>
            </a:extLst>
          </p:cNvPr>
          <p:cNvCxnSpPr>
            <a:cxnSpLocks/>
          </p:cNvCxnSpPr>
          <p:nvPr/>
        </p:nvCxnSpPr>
        <p:spPr>
          <a:xfrm>
            <a:off x="2775393" y="2090672"/>
            <a:ext cx="2338028" cy="1097505"/>
          </a:xfrm>
          <a:prstGeom prst="straightConnector1">
            <a:avLst/>
          </a:prstGeom>
          <a:ln w="762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AA35358-92B2-8865-0254-6EBB4E58C384}"/>
              </a:ext>
            </a:extLst>
          </p:cNvPr>
          <p:cNvCxnSpPr>
            <a:cxnSpLocks/>
          </p:cNvCxnSpPr>
          <p:nvPr/>
        </p:nvCxnSpPr>
        <p:spPr>
          <a:xfrm flipV="1">
            <a:off x="2775393" y="2514600"/>
            <a:ext cx="7042375" cy="673577"/>
          </a:xfrm>
          <a:prstGeom prst="straightConnector1">
            <a:avLst/>
          </a:prstGeom>
          <a:ln w="76200">
            <a:solidFill>
              <a:srgbClr val="FFC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315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72C3B-1346-154E-E778-58E4FBFE71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Install the EPICS Service for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1E7DEAE-170B-15AA-A124-D49D7316E4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54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50359E-8222-8245-227B-625535994A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8591216" cy="4093243"/>
          </a:xfrm>
        </p:spPr>
        <p:txBody>
          <a:bodyPr/>
          <a:lstStyle/>
          <a:p>
            <a:r>
              <a:rPr lang="en-US" dirty="0"/>
              <a:t>Download and install the EPICS Service from </a:t>
            </a:r>
            <a:br>
              <a:rPr lang="en-US" dirty="0"/>
            </a:br>
            <a:r>
              <a:rPr lang="en-US" dirty="0"/>
              <a:t>the EPICS 10 downloads page</a:t>
            </a:r>
            <a:br>
              <a:rPr lang="en-US" dirty="0">
                <a:highlight>
                  <a:srgbClr val="C0C0C0"/>
                </a:highlight>
              </a:rPr>
            </a:br>
            <a:r>
              <a:rPr lang="en-US" sz="2000" dirty="0">
                <a:highlight>
                  <a:srgbClr val="C0C0C0"/>
                </a:highlight>
                <a:hlinkClick r:id="rId2"/>
              </a:rPr>
              <a:t>https://foyinc.com/foy-customers/downloads-10/</a:t>
            </a:r>
            <a:r>
              <a:rPr lang="en-US" sz="2000" dirty="0">
                <a:highlight>
                  <a:srgbClr val="C0C0C0"/>
                </a:highlight>
              </a:rPr>
              <a:t> </a:t>
            </a:r>
            <a:endParaRPr lang="en-US" dirty="0">
              <a:highlight>
                <a:srgbClr val="C0C0C0"/>
              </a:highlight>
            </a:endParaRPr>
          </a:p>
          <a:p>
            <a:r>
              <a:rPr lang="en-US" dirty="0"/>
              <a:t>Setup documentation is included in the download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A8B2BB-9CB7-E44B-AE82-BD4CD652AA9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D6649D-5484-5DFE-FB55-80038C5482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3619" y="3732727"/>
            <a:ext cx="7704762" cy="230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825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4264E8-CDDB-776B-0F18-37EF45AF7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SMTP Settings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C2375E-2AE0-7812-2917-03A9CA2901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55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ABFEE-6414-DBC2-94A4-CA3FBE17E40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10179384" cy="4093243"/>
          </a:xfrm>
        </p:spPr>
        <p:txBody>
          <a:bodyPr/>
          <a:lstStyle/>
          <a:p>
            <a:r>
              <a:rPr lang="en-US" dirty="0"/>
              <a:t>Open the Configure screen </a:t>
            </a:r>
          </a:p>
          <a:p>
            <a:r>
              <a:rPr lang="en-US" dirty="0"/>
              <a:t>Select “</a:t>
            </a:r>
            <a:r>
              <a:rPr lang="en-US" dirty="0" err="1"/>
              <a:t>eResponse</a:t>
            </a:r>
            <a:r>
              <a:rPr lang="en-US" dirty="0"/>
              <a:t>” category</a:t>
            </a:r>
          </a:p>
          <a:p>
            <a:r>
              <a:rPr lang="en-US" dirty="0"/>
              <a:t>These settings are also used for the new Report Scheduler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C72570-6730-A42D-D38C-51DCB275018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281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33910-3AE4-FF15-E2CE-8A896F226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9889F1-0513-A156-B02D-112039BD2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7CC0E0-2848-AE8D-44CC-2919EAF1B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96079-C1ED-05F7-AF16-04310656A1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68B562-677E-009E-9A64-B75E7008565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489B47-70AD-0CAF-C1E8-ECB8035D7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476" y="252809"/>
            <a:ext cx="9819048" cy="63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34287"/>
      </p:ext>
    </p:extLst>
  </p:cSld>
  <p:clrMapOvr>
    <a:masterClrMapping/>
  </p:clrMapOvr>
  <p:transition spd="slow">
    <p:push dir="u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1959395-2D2A-9A33-4009-5937882A9F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8D5270-0876-623F-2999-C30199A787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57</a:t>
            </a:fld>
            <a:endParaRPr lang="en-US" noProof="0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2F81FED-4997-7C03-7AE0-94DD6DE0A9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Crystal Versions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ECEAB9-DB8C-0128-70B9-0AD0613F2BD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CFEC6C0-D54B-F5F1-3A36-B667DE60C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91926" y="331170"/>
            <a:ext cx="4247949" cy="216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93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A1DDF9F-A686-947F-C0D8-B3370F487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Versions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A6E4393-911B-AC52-ED7E-0634E6CDEE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58</a:t>
            </a:fld>
            <a:endParaRPr lang="en-US" noProof="0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10F051-04DA-CC29-1E11-16705CA5ED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52125" y="1749061"/>
            <a:ext cx="8316728" cy="3426984"/>
          </a:xfrm>
        </p:spPr>
        <p:txBody>
          <a:bodyPr/>
          <a:lstStyle/>
          <a:p>
            <a:r>
              <a:rPr lang="en-US" dirty="0"/>
              <a:t>Recommend version 2011 or higher</a:t>
            </a:r>
          </a:p>
          <a:p>
            <a:r>
              <a:rPr lang="en-US" dirty="0"/>
              <a:t>2020 and higher require 64-bit Crufl_Foy.dll</a:t>
            </a:r>
            <a:br>
              <a:rPr lang="en-US" dirty="0"/>
            </a:br>
            <a:r>
              <a:rPr lang="en-US" sz="2400" dirty="0">
                <a:highlight>
                  <a:srgbClr val="C0C0C0"/>
                </a:highlight>
                <a:hlinkClick r:id="rId2"/>
              </a:rPr>
              <a:t>https://foyinc.com/foy-customers/downloads-10</a:t>
            </a:r>
            <a:r>
              <a:rPr lang="en-US" sz="2400" dirty="0">
                <a:hlinkClick r:id="rId2"/>
              </a:rPr>
              <a:t>/</a:t>
            </a:r>
            <a:r>
              <a:rPr lang="en-US" sz="2400" dirty="0"/>
              <a:t>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F4D293-4915-5709-6C1A-519D4B46F2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E68552B-8D55-36B2-EBEA-9BCD7620D7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2086" y="3428999"/>
            <a:ext cx="9421212" cy="288607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36CA0C9-C244-E2DF-34F7-82A7FB3F9C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7591926" y="331170"/>
            <a:ext cx="4247949" cy="2161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514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B304CD62-07CF-8267-8C9F-5D7154FD42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96853" y="3182101"/>
            <a:ext cx="7062537" cy="3356811"/>
          </a:xfrm>
        </p:spPr>
        <p:txBody>
          <a:bodyPr/>
          <a:lstStyle/>
          <a:p>
            <a:r>
              <a:rPr lang="en-US" dirty="0"/>
              <a:t>Reporting and</a:t>
            </a:r>
            <a:br>
              <a:rPr lang="en-US" dirty="0"/>
            </a:br>
            <a:r>
              <a:rPr lang="en-US" dirty="0"/>
              <a:t>Emailing Documents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4963EC-2DCA-F6B1-EDB7-830DE07EA2A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6D65893-B593-C1DE-9C51-7FC7739AE06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59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1755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4A21D-ABD0-7CC9-6C14-683804521E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10224-D5CD-2519-4267-9C778254E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Inventory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C7A554-DA2B-C5ED-41A4-1674C9049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6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8C39EC-7312-0EE6-F519-9C35DBE0A83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339072" cy="4093243"/>
          </a:xfrm>
        </p:spPr>
        <p:txBody>
          <a:bodyPr/>
          <a:lstStyle/>
          <a:p>
            <a:r>
              <a:rPr lang="en-US" dirty="0"/>
              <a:t>Designed to support the new features of the Physical Inventory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80A8AC-ACBA-9B08-2C01-C27BBA894D7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891F1A8-C0A9-D949-A72F-540CEDC23E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952" y="495666"/>
            <a:ext cx="8638095" cy="586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75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637320-A571-DB9C-5610-FBC9847344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6697C-0953-CCE2-9CE6-5B955B28C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Physical Inventory Reports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49F227-349C-F1E9-2B4B-E7BD6BECB4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7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5FD515-7EF5-622B-0D34-D6753B1701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339072" cy="4093243"/>
          </a:xfrm>
        </p:spPr>
        <p:txBody>
          <a:bodyPr/>
          <a:lstStyle/>
          <a:p>
            <a:r>
              <a:rPr lang="en-US" dirty="0"/>
              <a:t>Designed to support the new features of the Physical Inventory screen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858AD8-8C95-9629-4472-EB9A0B1BE5C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42B39B-BCC8-A1A9-48A8-10D6A594086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5579"/>
          <a:stretch>
            <a:fillRect/>
          </a:stretch>
        </p:blipFill>
        <p:spPr>
          <a:xfrm>
            <a:off x="71701" y="1625385"/>
            <a:ext cx="11959697" cy="5232615"/>
          </a:xfrm>
          <a:prstGeom prst="rect">
            <a:avLst/>
          </a:prstGeom>
        </p:spPr>
      </p:pic>
      <p:sp>
        <p:nvSpPr>
          <p:cNvPr id="8" name="Speech Bubble: Rectangle 7">
            <a:extLst>
              <a:ext uri="{FF2B5EF4-FFF2-40B4-BE49-F238E27FC236}">
                <a16:creationId xmlns:a16="http://schemas.microsoft.com/office/drawing/2014/main" id="{D92885A6-1559-C8E6-E339-CF76858538DF}"/>
              </a:ext>
            </a:extLst>
          </p:cNvPr>
          <p:cNvSpPr/>
          <p:nvPr/>
        </p:nvSpPr>
        <p:spPr>
          <a:xfrm>
            <a:off x="1475639" y="2906345"/>
            <a:ext cx="2897886" cy="974537"/>
          </a:xfrm>
          <a:prstGeom prst="wedgeRectCallout">
            <a:avLst>
              <a:gd name="adj1" fmla="val 75663"/>
              <a:gd name="adj2" fmla="val -119616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Tagged and Untagged Billet</a:t>
            </a:r>
          </a:p>
        </p:txBody>
      </p:sp>
      <p:sp>
        <p:nvSpPr>
          <p:cNvPr id="9" name="Speech Bubble: Rectangle 8">
            <a:extLst>
              <a:ext uri="{FF2B5EF4-FFF2-40B4-BE49-F238E27FC236}">
                <a16:creationId xmlns:a16="http://schemas.microsoft.com/office/drawing/2014/main" id="{A504FFE4-0DA1-5B95-A092-7717800D9205}"/>
              </a:ext>
            </a:extLst>
          </p:cNvPr>
          <p:cNvSpPr/>
          <p:nvPr/>
        </p:nvSpPr>
        <p:spPr>
          <a:xfrm>
            <a:off x="4916825" y="2906345"/>
            <a:ext cx="2897886" cy="974537"/>
          </a:xfrm>
          <a:prstGeom prst="wedgeRectCallout">
            <a:avLst>
              <a:gd name="adj1" fmla="val 34203"/>
              <a:gd name="adj2" fmla="val -114161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Finishing Consumables</a:t>
            </a:r>
          </a:p>
        </p:txBody>
      </p:sp>
      <p:sp>
        <p:nvSpPr>
          <p:cNvPr id="10" name="Speech Bubble: Rectangle 9">
            <a:extLst>
              <a:ext uri="{FF2B5EF4-FFF2-40B4-BE49-F238E27FC236}">
                <a16:creationId xmlns:a16="http://schemas.microsoft.com/office/drawing/2014/main" id="{79ABC3B6-00F1-893C-8187-5EF2A834994F}"/>
              </a:ext>
            </a:extLst>
          </p:cNvPr>
          <p:cNvSpPr/>
          <p:nvPr/>
        </p:nvSpPr>
        <p:spPr>
          <a:xfrm>
            <a:off x="8354314" y="2906345"/>
            <a:ext cx="2897886" cy="1261618"/>
          </a:xfrm>
          <a:prstGeom prst="wedgeRectCallout">
            <a:avLst>
              <a:gd name="adj1" fmla="val 11088"/>
              <a:gd name="adj2" fmla="val -106478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Tagged and Untagged Raw Materials</a:t>
            </a:r>
          </a:p>
        </p:txBody>
      </p:sp>
    </p:spTree>
    <p:extLst>
      <p:ext uri="{BB962C8B-B14F-4D97-AF65-F5344CB8AC3E}">
        <p14:creationId xmlns:p14="http://schemas.microsoft.com/office/powerpoint/2010/main" val="3032100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1E632-2C6E-CE7D-74B5-A2FCD0B67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Updated Reports for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4FF063F-76B4-EFED-7D60-D288AAE81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8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1D610C-A34D-A2DC-99F7-3CE2036EE2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7632700" cy="4093243"/>
          </a:xfrm>
        </p:spPr>
        <p:txBody>
          <a:bodyPr/>
          <a:lstStyle/>
          <a:p>
            <a:r>
              <a:rPr lang="en-US" dirty="0"/>
              <a:t>MWO E10.rpt</a:t>
            </a:r>
          </a:p>
          <a:p>
            <a:pPr lvl="1"/>
            <a:r>
              <a:rPr lang="en-US" dirty="0"/>
              <a:t>Workorder, aka Master Workorder</a:t>
            </a:r>
          </a:p>
          <a:p>
            <a:pPr lvl="1"/>
            <a:r>
              <a:rPr lang="en-US" dirty="0"/>
              <a:t>Supports new EPICS 10 features </a:t>
            </a:r>
          </a:p>
          <a:p>
            <a:pPr lvl="2"/>
            <a:r>
              <a:rPr lang="en-US" dirty="0"/>
              <a:t>More on this later in this presentation</a:t>
            </a:r>
          </a:p>
          <a:p>
            <a:r>
              <a:rPr lang="en-US" dirty="0"/>
              <a:t>Manifest E10.rpt</a:t>
            </a:r>
          </a:p>
          <a:p>
            <a:pPr lvl="1"/>
            <a:r>
              <a:rPr lang="en-US" dirty="0"/>
              <a:t>Allow reprint for OSP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EE78CA-C814-BF15-7532-19CBCD643AD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96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7B7A1-2CA0-CF0B-4FD8-459EF0B16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or Update Tags for EPICS 10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7516B8-FBFF-2757-F452-C83CD4F4C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3D6C4-4840-40CC-AC84-17E24B3B7BDE}" type="slidenum">
              <a:rPr lang="en-US" noProof="0" smtClean="0"/>
              <a:pPr/>
              <a:t>9</a:t>
            </a:fld>
            <a:endParaRPr lang="en-US" noProof="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AC3142-D102-861D-8E58-B281B5BC56A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4500" y="1625385"/>
            <a:ext cx="6718300" cy="4689690"/>
          </a:xfrm>
        </p:spPr>
        <p:txBody>
          <a:bodyPr/>
          <a:lstStyle/>
          <a:p>
            <a:r>
              <a:rPr lang="en-US" dirty="0" err="1"/>
              <a:t>BilletTag</a:t>
            </a:r>
            <a:r>
              <a:rPr lang="en-US" dirty="0"/>
              <a:t> E10.rpt</a:t>
            </a:r>
          </a:p>
          <a:p>
            <a:pPr lvl="1"/>
            <a:r>
              <a:rPr lang="en-US" dirty="0"/>
              <a:t>Billet bundle tag</a:t>
            </a:r>
          </a:p>
          <a:p>
            <a:pPr lvl="1"/>
            <a:r>
              <a:rPr lang="en-US" dirty="0"/>
              <a:t>Replaces BilletTag_V9.rpt</a:t>
            </a:r>
          </a:p>
          <a:p>
            <a:r>
              <a:rPr lang="en-US" dirty="0" err="1"/>
              <a:t>FinishingTag</a:t>
            </a:r>
            <a:r>
              <a:rPr lang="en-US" dirty="0"/>
              <a:t> E10.rpt</a:t>
            </a:r>
          </a:p>
          <a:p>
            <a:pPr lvl="1"/>
            <a:r>
              <a:rPr lang="en-US" dirty="0"/>
              <a:t>Finishing consumables tag</a:t>
            </a:r>
          </a:p>
          <a:p>
            <a:pPr lvl="1"/>
            <a:r>
              <a:rPr lang="en-US" dirty="0"/>
              <a:t>Replaces </a:t>
            </a:r>
            <a:r>
              <a:rPr lang="en-US" dirty="0" err="1"/>
              <a:t>PaintTag</a:t>
            </a:r>
            <a:r>
              <a:rPr lang="en-US" dirty="0"/>
              <a:t> V9.rpt</a:t>
            </a:r>
          </a:p>
          <a:p>
            <a:r>
              <a:rPr lang="en-US" dirty="0" err="1"/>
              <a:t>RawMaterialsTag.rpt</a:t>
            </a:r>
            <a:endParaRPr lang="en-US" dirty="0"/>
          </a:p>
          <a:p>
            <a:pPr lvl="1"/>
            <a:r>
              <a:rPr lang="en-US" dirty="0"/>
              <a:t>Casthouse raw materials</a:t>
            </a:r>
          </a:p>
          <a:p>
            <a:pPr lvl="1"/>
            <a:r>
              <a:rPr lang="en-US" dirty="0"/>
              <a:t>New</a:t>
            </a:r>
          </a:p>
          <a:p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179D2-226A-7729-73F2-55DE84BA430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EPICS User Conference 2026  </a:t>
            </a:r>
            <a:r>
              <a:rPr lang="en-US">
                <a:cs typeface="Arial" panose="020B0604020202020204" pitchFamily="34" charset="0"/>
              </a:rPr>
              <a:t>• </a:t>
            </a:r>
            <a:r>
              <a:rPr lang="en-US"/>
              <a:t> Austin, Texas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40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Custom 12">
      <a:dk1>
        <a:srgbClr val="000000"/>
      </a:dk1>
      <a:lt1>
        <a:srgbClr val="FFFFFF"/>
      </a:lt1>
      <a:dk2>
        <a:srgbClr val="6D6E71"/>
      </a:dk2>
      <a:lt2>
        <a:srgbClr val="58595B"/>
      </a:lt2>
      <a:accent1>
        <a:srgbClr val="0065A4"/>
      </a:accent1>
      <a:accent2>
        <a:srgbClr val="47C3D3"/>
      </a:accent2>
      <a:accent3>
        <a:srgbClr val="8F2D63"/>
      </a:accent3>
      <a:accent4>
        <a:srgbClr val="1A6871"/>
      </a:accent4>
      <a:accent5>
        <a:srgbClr val="0C4360"/>
      </a:accent5>
      <a:accent6>
        <a:srgbClr val="F47735"/>
      </a:accent6>
      <a:hlink>
        <a:srgbClr val="00559A"/>
      </a:hlink>
      <a:folHlink>
        <a:srgbClr val="595851"/>
      </a:folHlink>
    </a:clrScheme>
    <a:fontScheme name="Custom 3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66687569_Modern blue presentation_AAS_v5" id="{C7B59113-CD15-4341-96CA-86E715D5BE98}" vid="{5A8FDAEB-3DF3-4B3C-A708-49813F8D6F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291512c1ee715ab617f4c07df79fc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256c27c40ca5c40ce1cf6c44f0205df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26E0C9-B2AA-42E6-97B6-E1B7D9EAF1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5757914-1161-4661-9696-421FD6935CDD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4C103400-4A22-4E35-B588-4C4D426389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Modern blue presentation</Template>
  <TotalTime>11885</TotalTime>
  <Words>2279</Words>
  <Application>Microsoft Office PowerPoint</Application>
  <PresentationFormat>Widescreen</PresentationFormat>
  <Paragraphs>406</Paragraphs>
  <Slides>59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5" baseType="lpstr">
      <vt:lpstr>Arial</vt:lpstr>
      <vt:lpstr>Calibri</vt:lpstr>
      <vt:lpstr>Courier New</vt:lpstr>
      <vt:lpstr>Trade Gothic LT Pro</vt:lpstr>
      <vt:lpstr>Trebuchet MS</vt:lpstr>
      <vt:lpstr>Office Theme</vt:lpstr>
      <vt:lpstr>Reporting and Emailing Documents</vt:lpstr>
      <vt:lpstr>New Reports for EPICS 10</vt:lpstr>
      <vt:lpstr>New and Updated Reports</vt:lpstr>
      <vt:lpstr>Physical Inventory Reports</vt:lpstr>
      <vt:lpstr>Physical Inventory Reports</vt:lpstr>
      <vt:lpstr>Physical Inventory Reports</vt:lpstr>
      <vt:lpstr>Physical Inventory Reports</vt:lpstr>
      <vt:lpstr>Other Updated Reports for EPICS 10</vt:lpstr>
      <vt:lpstr>New or Update Tags for EPICS 10</vt:lpstr>
      <vt:lpstr>Modifying Your Reports for New EPICS 10 Features</vt:lpstr>
      <vt:lpstr>Some Reports Need to Be Updated</vt:lpstr>
      <vt:lpstr> Manifest Report</vt:lpstr>
      <vt:lpstr>Two New Features for EPICS 10</vt:lpstr>
      <vt:lpstr>Manifest Selection Formula (the Select Expert)</vt:lpstr>
      <vt:lpstr>Manifest Selection Formula (the Select Expert)</vt:lpstr>
      <vt:lpstr>Manifest “Ticket Number” Formula</vt:lpstr>
      <vt:lpstr>Manifest “Ticket Number” Formula</vt:lpstr>
      <vt:lpstr>Manifest Report</vt:lpstr>
      <vt:lpstr>Special Consideration for Manifest</vt:lpstr>
      <vt:lpstr>Workorder Report</vt:lpstr>
      <vt:lpstr>PowerPoint Presentation</vt:lpstr>
      <vt:lpstr>PowerPoint Presentation</vt:lpstr>
      <vt:lpstr>PowerPoint Presentation</vt:lpstr>
      <vt:lpstr>Replace a Few Fields in the Report</vt:lpstr>
      <vt:lpstr>PowerPoint Presentation</vt:lpstr>
      <vt:lpstr>Needed Changes to Support  Leadout Scrap, Weld Scrap, Cut Out Weld</vt:lpstr>
      <vt:lpstr>PowerPoint Presentation</vt:lpstr>
      <vt:lpstr>PowerPoint Presentation</vt:lpstr>
      <vt:lpstr>Needed Changes to Support Multi-Cutback</vt:lpstr>
      <vt:lpstr>Needed Changes to Support Multi-Cutback</vt:lpstr>
      <vt:lpstr>Needed Changes to Support Multi-Cutback</vt:lpstr>
      <vt:lpstr>Needed Changes to Support Multi-Cutback</vt:lpstr>
      <vt:lpstr>Needed Changes to Support Multi-Cutback</vt:lpstr>
      <vt:lpstr>Needed Changes to Support New Unlimited Drawing Files</vt:lpstr>
      <vt:lpstr>SSRS Support</vt:lpstr>
      <vt:lpstr>SSRS Maintenance Screen on the Administrator Ribbon</vt:lpstr>
      <vt:lpstr>SSRS Reports</vt:lpstr>
      <vt:lpstr>SSRS Report Dashboard on File Menu</vt:lpstr>
      <vt:lpstr>PowerPoint Presentation</vt:lpstr>
      <vt:lpstr>PowerPoint Presentation</vt:lpstr>
      <vt:lpstr>Configure SSRS Reports</vt:lpstr>
      <vt:lpstr>Emailing Reports</vt:lpstr>
      <vt:lpstr>New Email Features in EPICS 10</vt:lpstr>
      <vt:lpstr>New Email Features in EPICS 10</vt:lpstr>
      <vt:lpstr>New Email Features in EPICS 10</vt:lpstr>
      <vt:lpstr>New Email Features in EPICS 10</vt:lpstr>
      <vt:lpstr>New Email Features in EPICS 10</vt:lpstr>
      <vt:lpstr>PowerPoint Presentation</vt:lpstr>
      <vt:lpstr>PowerPoint Presentation</vt:lpstr>
      <vt:lpstr>PowerPoint Presentation</vt:lpstr>
      <vt:lpstr>eResponse </vt:lpstr>
      <vt:lpstr>Setup eUsers</vt:lpstr>
      <vt:lpstr>Setup eReports</vt:lpstr>
      <vt:lpstr>Install the EPICS Service for EPICS 10</vt:lpstr>
      <vt:lpstr>Configure SMTP Settings</vt:lpstr>
      <vt:lpstr>PowerPoint Presentation</vt:lpstr>
      <vt:lpstr>Crystal Versions</vt:lpstr>
      <vt:lpstr>Versions</vt:lpstr>
      <vt:lpstr>Reporting and Emailing Documents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MARIAH ZAGORSKY</dc:creator>
  <cp:lastModifiedBy>Scott Wilson</cp:lastModifiedBy>
  <cp:revision>153</cp:revision>
  <dcterms:created xsi:type="dcterms:W3CDTF">2026-01-16T14:58:55Z</dcterms:created>
  <dcterms:modified xsi:type="dcterms:W3CDTF">2026-04-17T14:02:10Z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